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260" r:id="rId2"/>
    <p:sldId id="264" r:id="rId3"/>
    <p:sldId id="309" r:id="rId4"/>
    <p:sldId id="318" r:id="rId5"/>
    <p:sldId id="299" r:id="rId6"/>
    <p:sldId id="315" r:id="rId7"/>
    <p:sldId id="316" r:id="rId8"/>
    <p:sldId id="317" r:id="rId9"/>
    <p:sldId id="308" r:id="rId10"/>
    <p:sldId id="312" r:id="rId11"/>
    <p:sldId id="310" r:id="rId12"/>
    <p:sldId id="311" r:id="rId13"/>
    <p:sldId id="331" r:id="rId14"/>
    <p:sldId id="332" r:id="rId15"/>
    <p:sldId id="333" r:id="rId16"/>
    <p:sldId id="305"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50" autoAdjust="0"/>
    <p:restoredTop sz="94660"/>
  </p:normalViewPr>
  <p:slideViewPr>
    <p:cSldViewPr>
      <p:cViewPr varScale="1">
        <p:scale>
          <a:sx n="65" d="100"/>
          <a:sy n="65" d="100"/>
        </p:scale>
        <p:origin x="-1608"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4591CD-7C4C-45F8-AD8C-166A7453971F}" type="datetimeFigureOut">
              <a:rPr lang="zh-CN" altLang="en-US" smtClean="0"/>
              <a:pPr/>
              <a:t>2019/6/3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5A4B48-29EA-491D-9CAE-E56C522A0E0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2FB2618F-F29E-4ED0-BC1B-CCA530FCB56B}" type="datetimeFigureOut">
              <a:rPr lang="zh-CN" altLang="en-US"/>
              <a:pPr>
                <a:defRPr/>
              </a:pPr>
              <a:t>2019/6/3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pPr>
              <a:defRPr/>
            </a:pPr>
            <a:fld id="{DE41ED1F-754F-49F4-B452-AC909F2A439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E41ED1F-754F-49F4-B452-AC909F2A439D}" type="slidenum">
              <a:rPr lang="zh-CN" altLang="en-US" smtClean="0"/>
              <a:pPr>
                <a:defRPr/>
              </a:pPr>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E41ED1F-754F-49F4-B452-AC909F2A439D}" type="slidenum">
              <a:rPr lang="zh-CN" altLang="en-US" smtClean="0"/>
              <a:pPr>
                <a:defRPr/>
              </a:pPr>
              <a:t>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2971800"/>
            <a:ext cx="8077200" cy="1089025"/>
          </a:xfrm>
        </p:spPr>
        <p:txBody>
          <a:bodyPr/>
          <a:lstStyle>
            <a:lvl1pPr algn="r">
              <a:defRPr/>
            </a:lvl1pPr>
          </a:lstStyle>
          <a:p>
            <a:r>
              <a:rPr lang="zh-CN" altLang="en-US"/>
              <a:t>单击此处编辑母版标题样式</a:t>
            </a:r>
          </a:p>
        </p:txBody>
      </p:sp>
      <p:sp>
        <p:nvSpPr>
          <p:cNvPr id="3075" name="Rectangle 3"/>
          <p:cNvSpPr>
            <a:spLocks noGrp="1" noChangeArrowheads="1"/>
          </p:cNvSpPr>
          <p:nvPr>
            <p:ph type="subTitle" idx="1"/>
          </p:nvPr>
        </p:nvSpPr>
        <p:spPr>
          <a:xfrm>
            <a:off x="1143000" y="4060825"/>
            <a:ext cx="7543800" cy="457200"/>
          </a:xfrm>
        </p:spPr>
        <p:txBody>
          <a:bodyPr/>
          <a:lstStyle>
            <a:lvl1pPr marL="0" indent="0" algn="r">
              <a:buFontTx/>
              <a:buNone/>
              <a:defRPr sz="2400">
                <a:effectLst>
                  <a:outerShdw blurRad="38100" dist="38100" dir="2700000" algn="tl">
                    <a:srgbClr val="C0C0C0"/>
                  </a:outerShdw>
                </a:effectLst>
              </a:defRPr>
            </a:lvl1pPr>
          </a:lstStyle>
          <a:p>
            <a:r>
              <a:rPr lang="zh-CN" altLang="en-US"/>
              <a:t>单击此处编辑母版副标题样式</a:t>
            </a:r>
          </a:p>
        </p:txBody>
      </p:sp>
      <p:sp>
        <p:nvSpPr>
          <p:cNvPr id="4" name="Rectangle 4"/>
          <p:cNvSpPr>
            <a:spLocks noGrp="1" noChangeArrowheads="1"/>
          </p:cNvSpPr>
          <p:nvPr>
            <p:ph type="dt" sz="half" idx="10"/>
          </p:nvPr>
        </p:nvSpPr>
        <p:spPr bwMode="gray">
          <a:xfrm>
            <a:off x="457200" y="6245225"/>
            <a:ext cx="2133600" cy="476250"/>
          </a:xfrm>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bwMode="gray">
          <a:xfrm>
            <a:off x="3124200" y="6245225"/>
            <a:ext cx="2895600" cy="476250"/>
          </a:xfrm>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bwMode="gray">
          <a:xfrm>
            <a:off x="6553200" y="6245225"/>
            <a:ext cx="2133600" cy="476250"/>
          </a:xfrm>
        </p:spPr>
        <p:txBody>
          <a:bodyPr/>
          <a:lstStyle>
            <a:lvl1pPr>
              <a:defRPr/>
            </a:lvl1pPr>
          </a:lstStyle>
          <a:p>
            <a:pPr>
              <a:defRPr/>
            </a:pPr>
            <a:fld id="{BA5A0242-ADEE-4C9A-AA8E-A12603660BAB}" type="slidenum">
              <a:rPr lang="zh-CN" altLang="en-US"/>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EB65829-6784-483A-9828-EDB35B681FEA}" type="slidenum">
              <a:rPr lang="zh-CN" altLang="en-US"/>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1800" y="304800"/>
            <a:ext cx="2133600" cy="61722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81000" y="304800"/>
            <a:ext cx="6248400" cy="61722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D4774C26-4001-49A3-B97A-885992023DE4}" type="slidenum">
              <a:rPr lang="zh-CN" altLang="en-US"/>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A9100DDC-1344-41E7-A227-9337C5DE2F0C}" type="slidenum">
              <a:rPr lang="zh-CN" altLang="en-US"/>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F25425D8-9838-460B-B6DC-488CD57A2059}" type="slidenum">
              <a:rPr lang="zh-CN" altLang="en-US"/>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33400" y="1447800"/>
            <a:ext cx="4000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86300" y="1447800"/>
            <a:ext cx="4000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E95E24BD-93F8-4F5F-94C3-E3DEA463C7B4}"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B8CB6DC9-6D00-4AA1-A956-9621E6644A05}" type="slidenum">
              <a:rPr lang="zh-CN" altLang="en-US"/>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2199304E-DB2B-4D6B-812A-12512C1AC48A}" type="slidenum">
              <a:rPr lang="zh-CN" altLang="en-US"/>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F4B8F021-0520-40C0-B92B-3581E97E787C}" type="slidenum">
              <a:rPr lang="zh-CN" altLang="en-US"/>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C6568AE8-F339-4837-AEDE-087E84ECF7A1}" type="slidenum">
              <a:rPr lang="zh-CN" altLang="en-US"/>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50739882-610E-44D0-AFD1-2B0BAB83C8B3}" type="slidenum">
              <a:rPr lang="zh-CN" altLang="en-US"/>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81000" y="304800"/>
            <a:ext cx="8534400" cy="6096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p>
        </p:txBody>
      </p:sp>
      <p:sp>
        <p:nvSpPr>
          <p:cNvPr id="2051" name="Rectangle 3"/>
          <p:cNvSpPr>
            <a:spLocks noGrp="1" noChangeArrowheads="1"/>
          </p:cNvSpPr>
          <p:nvPr>
            <p:ph type="body" idx="1"/>
          </p:nvPr>
        </p:nvSpPr>
        <p:spPr bwMode="auto">
          <a:xfrm>
            <a:off x="533400" y="1447800"/>
            <a:ext cx="8153400" cy="5029200"/>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304800" y="6400800"/>
            <a:ext cx="2212975" cy="320675"/>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2971800" y="6400800"/>
            <a:ext cx="3003550" cy="320675"/>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0025" y="6400800"/>
            <a:ext cx="2212975" cy="320675"/>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ea typeface="宋体" panose="02010600030101010101" pitchFamily="2" charset="-122"/>
              </a:defRPr>
            </a:lvl1pPr>
          </a:lstStyle>
          <a:p>
            <a:pPr>
              <a:defRPr/>
            </a:pPr>
            <a:fld id="{D964F9FE-9BDA-46EB-B7CC-694796FEF19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fontAlgn="base">
        <a:spcBef>
          <a:spcPct val="0"/>
        </a:spcBef>
        <a:spcAft>
          <a:spcPct val="0"/>
        </a:spcAft>
        <a:defRPr sz="4000" b="1">
          <a:solidFill>
            <a:schemeClr val="tx2"/>
          </a:solidFill>
          <a:latin typeface="Arial" panose="020B0604020202020204" pitchFamily="34" charset="0"/>
        </a:defRPr>
      </a:lvl6pPr>
      <a:lvl7pPr marL="914400" algn="l" rtl="0" fontAlgn="base">
        <a:spcBef>
          <a:spcPct val="0"/>
        </a:spcBef>
        <a:spcAft>
          <a:spcPct val="0"/>
        </a:spcAft>
        <a:defRPr sz="4000" b="1">
          <a:solidFill>
            <a:schemeClr val="tx2"/>
          </a:solidFill>
          <a:latin typeface="Arial" panose="020B0604020202020204" pitchFamily="34" charset="0"/>
        </a:defRPr>
      </a:lvl7pPr>
      <a:lvl8pPr marL="1371600" algn="l" rtl="0" fontAlgn="base">
        <a:spcBef>
          <a:spcPct val="0"/>
        </a:spcBef>
        <a:spcAft>
          <a:spcPct val="0"/>
        </a:spcAft>
        <a:defRPr sz="4000" b="1">
          <a:solidFill>
            <a:schemeClr val="tx2"/>
          </a:solidFill>
          <a:latin typeface="Arial" panose="020B0604020202020204" pitchFamily="34" charset="0"/>
        </a:defRPr>
      </a:lvl8pPr>
      <a:lvl9pPr marL="1828800" algn="l" rtl="0" fontAlgn="base">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2428860" y="3286124"/>
            <a:ext cx="6715140" cy="776294"/>
          </a:xfrm>
          <a:prstGeom prst="rect">
            <a:avLst/>
          </a:prstGeom>
          <a:noFill/>
          <a:ln w="9525">
            <a:noFill/>
            <a:miter lim="800000"/>
          </a:ln>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4000" b="0" i="0" u="none" strike="noStrike" kern="0" cap="none" spc="0" normalizeH="0" baseline="0" noProof="0" dirty="0" smtClean="0">
                <a:ln>
                  <a:noFill/>
                </a:ln>
                <a:solidFill>
                  <a:schemeClr val="tx2"/>
                </a:solidFill>
                <a:effectLst/>
                <a:uLnTx/>
                <a:uFillTx/>
                <a:latin typeface="+mj-lt"/>
                <a:ea typeface="宋体" panose="02010600030101010101" pitchFamily="2" charset="-122"/>
                <a:cs typeface="+mj-cs"/>
              </a:rPr>
              <a:t>TORREVENTO</a:t>
            </a:r>
            <a:r>
              <a:rPr kumimoji="0" lang="zh-CN" altLang="en-US" sz="4000" b="1" i="0" u="none" strike="noStrike" kern="0" cap="none" spc="0" normalizeH="0" baseline="0" noProof="0" dirty="0" smtClean="0">
                <a:ln>
                  <a:noFill/>
                </a:ln>
                <a:solidFill>
                  <a:schemeClr val="tx2"/>
                </a:solidFill>
                <a:effectLst/>
                <a:uLnTx/>
                <a:uFillTx/>
                <a:latin typeface="+mj-lt"/>
                <a:ea typeface="宋体" panose="02010600030101010101" pitchFamily="2" charset="-122"/>
                <a:cs typeface="+mj-cs"/>
              </a:rPr>
              <a:t>（风</a:t>
            </a:r>
            <a:r>
              <a:rPr kumimoji="0" lang="zh-CN" altLang="en-US" sz="4000" b="1" i="0" u="none" strike="noStrike" kern="0" cap="none" spc="0" normalizeH="0" baseline="0" noProof="0" dirty="0" smtClean="0">
                <a:ln>
                  <a:noFill/>
                </a:ln>
                <a:solidFill>
                  <a:schemeClr val="tx2"/>
                </a:solidFill>
                <a:effectLst/>
                <a:uLnTx/>
                <a:uFillTx/>
                <a:latin typeface="+mj-lt"/>
                <a:ea typeface="宋体" panose="02010600030101010101" pitchFamily="2" charset="-122"/>
                <a:cs typeface="+mj-cs"/>
              </a:rPr>
              <a:t>塔酒</a:t>
            </a:r>
            <a:r>
              <a:rPr kumimoji="0" lang="zh-CN" altLang="en-US" sz="4000" b="1" i="0" u="none" strike="noStrike" kern="0" cap="none" spc="0" normalizeH="0" baseline="0" noProof="0" dirty="0" smtClean="0">
                <a:ln>
                  <a:noFill/>
                </a:ln>
                <a:solidFill>
                  <a:schemeClr val="tx2"/>
                </a:solidFill>
                <a:effectLst/>
                <a:uLnTx/>
                <a:uFillTx/>
                <a:latin typeface="+mj-lt"/>
                <a:ea typeface="宋体" panose="02010600030101010101" pitchFamily="2" charset="-122"/>
                <a:cs typeface="+mj-cs"/>
              </a:rPr>
              <a:t>庄） </a:t>
            </a:r>
            <a:r>
              <a:rPr kumimoji="0" lang="en-US" altLang="zh-CN" sz="4000" b="0" i="0" u="none" strike="noStrike" kern="0" cap="none" spc="0" normalizeH="0" baseline="0" noProof="0" dirty="0" smtClean="0">
                <a:ln>
                  <a:noFill/>
                </a:ln>
                <a:solidFill>
                  <a:schemeClr val="tx2"/>
                </a:solidFill>
                <a:effectLst/>
                <a:uLnTx/>
                <a:uFillTx/>
                <a:latin typeface="+mj-lt"/>
                <a:ea typeface="宋体" panose="02010600030101010101" pitchFamily="2" charset="-122"/>
                <a:cs typeface="+mj-cs"/>
              </a:rPr>
              <a:t/>
            </a:r>
            <a:br>
              <a:rPr kumimoji="0" lang="en-US" altLang="zh-CN" sz="4000" b="0" i="0" u="none" strike="noStrike" kern="0" cap="none" spc="0" normalizeH="0" baseline="0" noProof="0" dirty="0" smtClean="0">
                <a:ln>
                  <a:noFill/>
                </a:ln>
                <a:solidFill>
                  <a:schemeClr val="tx2"/>
                </a:solidFill>
                <a:effectLst/>
                <a:uLnTx/>
                <a:uFillTx/>
                <a:latin typeface="+mj-lt"/>
                <a:ea typeface="宋体" panose="02010600030101010101" pitchFamily="2" charset="-122"/>
                <a:cs typeface="+mj-cs"/>
              </a:rPr>
            </a:br>
            <a:endParaRPr kumimoji="0" lang="zh-CN" altLang="en-US" sz="2400" b="1" i="0" u="none" strike="noStrike" kern="0" cap="none" spc="0" normalizeH="0" baseline="0" noProof="0" dirty="0" smtClean="0">
              <a:ln>
                <a:noFill/>
              </a:ln>
              <a:solidFill>
                <a:srgbClr val="0070C0"/>
              </a:solidFill>
              <a:effectLst/>
              <a:uLnTx/>
              <a:uFillTx/>
              <a:latin typeface="宋体" panose="02010600030101010101" pitchFamily="2" charset="-122"/>
              <a:ea typeface="宋体" panose="02010600030101010101" pitchFamily="2" charset="-122"/>
              <a:cs typeface="+mj-cs"/>
            </a:endParaRPr>
          </a:p>
        </p:txBody>
      </p:sp>
      <p:sp>
        <p:nvSpPr>
          <p:cNvPr id="6" name="Rectangle 4"/>
          <p:cNvSpPr>
            <a:spLocks noGrp="1" noChangeArrowheads="1"/>
          </p:cNvSpPr>
          <p:nvPr>
            <p:ph type="ctrTitle"/>
          </p:nvPr>
        </p:nvSpPr>
        <p:spPr>
          <a:xfrm>
            <a:off x="2714612" y="3861048"/>
            <a:ext cx="5857916" cy="714380"/>
          </a:xfrm>
        </p:spPr>
        <p:txBody>
          <a:bodyPr/>
          <a:lstStyle/>
          <a:p>
            <a:pPr algn="l" eaLnBrk="1" hangingPunct="1"/>
            <a:r>
              <a:rPr lang="zh-CN" altLang="en-US" sz="2400" dirty="0" smtClean="0">
                <a:solidFill>
                  <a:srgbClr val="0070C0"/>
                </a:solidFill>
                <a:latin typeface="宋体" panose="02010600030101010101" pitchFamily="2" charset="-122"/>
                <a:ea typeface="宋体" panose="02010600030101010101" pitchFamily="2" charset="-122"/>
              </a:rPr>
              <a:t>来自意大利南部瑰宝</a:t>
            </a:r>
            <a:r>
              <a:rPr lang="en-US" altLang="zh-CN" sz="2400" dirty="0" smtClean="0">
                <a:solidFill>
                  <a:srgbClr val="0070C0"/>
                </a:solidFill>
                <a:latin typeface="宋体" panose="02010600030101010101" pitchFamily="2" charset="-122"/>
                <a:ea typeface="宋体" panose="02010600030101010101" pitchFamily="2" charset="-122"/>
              </a:rPr>
              <a:t>——Puglia</a:t>
            </a:r>
            <a:r>
              <a:rPr lang="zh-CN" altLang="en-US" sz="2400" dirty="0" smtClean="0">
                <a:solidFill>
                  <a:srgbClr val="0070C0"/>
                </a:solidFill>
                <a:latin typeface="宋体" panose="02010600030101010101" pitchFamily="2" charset="-122"/>
                <a:ea typeface="宋体" panose="02010600030101010101" pitchFamily="2" charset="-122"/>
              </a:rPr>
              <a:t>（普利亚）</a:t>
            </a:r>
          </a:p>
        </p:txBody>
      </p:sp>
      <p:pic>
        <p:nvPicPr>
          <p:cNvPr id="1026" name="Picture 2"/>
          <p:cNvPicPr>
            <a:picLocks noChangeAspect="1" noChangeArrowheads="1"/>
          </p:cNvPicPr>
          <p:nvPr/>
        </p:nvPicPr>
        <p:blipFill>
          <a:blip r:embed="rId2" cstate="print"/>
          <a:srcRect/>
          <a:stretch>
            <a:fillRect/>
          </a:stretch>
        </p:blipFill>
        <p:spPr bwMode="auto">
          <a:xfrm>
            <a:off x="6400043" y="5661248"/>
            <a:ext cx="2420429" cy="1049319"/>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1"/>
          <p:cNvSpPr>
            <a:spLocks noGrp="1"/>
          </p:cNvSpPr>
          <p:nvPr>
            <p:ph type="title"/>
          </p:nvPr>
        </p:nvSpPr>
        <p:spPr>
          <a:xfrm>
            <a:off x="179388" y="142852"/>
            <a:ext cx="6840884" cy="609600"/>
          </a:xfrm>
        </p:spPr>
        <p:txBody>
          <a:bodyPr/>
          <a:lstStyle/>
          <a:p>
            <a:pPr eaLnBrk="1" hangingPunct="1"/>
            <a:r>
              <a:rPr lang="zh-CN" altLang="en-US" sz="3200" dirty="0" smtClean="0">
                <a:ea typeface="宋体" panose="02010600030101010101" pitchFamily="2" charset="-122"/>
              </a:rPr>
              <a:t>风塔帝国黑标经典红葡萄酒</a:t>
            </a:r>
          </a:p>
        </p:txBody>
      </p:sp>
      <p:sp>
        <p:nvSpPr>
          <p:cNvPr id="19458" name="内容占位符 3"/>
          <p:cNvSpPr>
            <a:spLocks noGrp="1"/>
          </p:cNvSpPr>
          <p:nvPr>
            <p:ph idx="1"/>
          </p:nvPr>
        </p:nvSpPr>
        <p:spPr>
          <a:xfrm>
            <a:off x="3286116" y="1714488"/>
            <a:ext cx="5208602" cy="3696970"/>
          </a:xfrm>
        </p:spPr>
        <p:txBody>
          <a:bodyPr/>
          <a:lstStyle/>
          <a:p>
            <a:pPr latinLnBrk="1"/>
            <a:r>
              <a:rPr lang="zh-CN" altLang="en-US" sz="2200" dirty="0" smtClean="0">
                <a:solidFill>
                  <a:srgbClr val="C00000"/>
                </a:solidFill>
                <a:latin typeface="宋体" pitchFamily="2" charset="-122"/>
                <a:ea typeface="宋体" pitchFamily="2" charset="-122"/>
              </a:rPr>
              <a:t>产区</a:t>
            </a:r>
            <a:r>
              <a:rPr lang="zh-CN" altLang="en-US" sz="2200" dirty="0" smtClean="0">
                <a:solidFill>
                  <a:srgbClr val="C00000"/>
                </a:solidFill>
                <a:latin typeface="宋体" pitchFamily="2" charset="-122"/>
                <a:ea typeface="宋体" pitchFamily="2" charset="-122"/>
                <a:sym typeface="+mn-ea"/>
              </a:rPr>
              <a:t>：意大</a:t>
            </a:r>
            <a:r>
              <a:rPr lang="zh-CN" altLang="en-US" sz="2200" dirty="0" smtClean="0">
                <a:solidFill>
                  <a:srgbClr val="C00000"/>
                </a:solidFill>
                <a:latin typeface="宋体" pitchFamily="2" charset="-122"/>
                <a:ea typeface="宋体" pitchFamily="2" charset="-122"/>
                <a:sym typeface="+mn-ea"/>
              </a:rPr>
              <a:t>利·普</a:t>
            </a:r>
            <a:r>
              <a:rPr lang="zh-CN" altLang="en-US" sz="2200" dirty="0" smtClean="0">
                <a:solidFill>
                  <a:srgbClr val="C00000"/>
                </a:solidFill>
                <a:latin typeface="宋体" pitchFamily="2" charset="-122"/>
                <a:ea typeface="宋体" pitchFamily="2" charset="-122"/>
                <a:sym typeface="+mn-ea"/>
              </a:rPr>
              <a:t>利亚</a:t>
            </a:r>
            <a:endParaRPr lang="zh-CN" altLang="en-US"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葡萄品种</a:t>
            </a:r>
            <a:r>
              <a:rPr lang="zh-CN" altLang="en-US" sz="2200" dirty="0" smtClean="0">
                <a:solidFill>
                  <a:srgbClr val="C00000"/>
                </a:solidFill>
                <a:latin typeface="宋体" pitchFamily="2" charset="-122"/>
                <a:ea typeface="宋体" pitchFamily="2" charset="-122"/>
                <a:sym typeface="+mn-ea"/>
              </a:rPr>
              <a:t>：普里米蒂沃</a:t>
            </a:r>
            <a:endParaRPr lang="zh-CN" altLang="en-US"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酒精</a:t>
            </a:r>
            <a:r>
              <a:rPr lang="zh-CN" altLang="en-US" sz="2200" dirty="0" smtClean="0">
                <a:solidFill>
                  <a:srgbClr val="C00000"/>
                </a:solidFill>
                <a:latin typeface="宋体" pitchFamily="2" charset="-122"/>
                <a:ea typeface="宋体" pitchFamily="2" charset="-122"/>
              </a:rPr>
              <a:t>度：13.0</a:t>
            </a:r>
            <a:r>
              <a:rPr lang="zh-CN" altLang="en-US" sz="2200" dirty="0" smtClean="0">
                <a:solidFill>
                  <a:srgbClr val="C00000"/>
                </a:solidFill>
                <a:latin typeface="宋体" pitchFamily="2" charset="-122"/>
                <a:ea typeface="宋体" pitchFamily="2" charset="-122"/>
              </a:rPr>
              <a:t>% vol</a:t>
            </a:r>
          </a:p>
          <a:p>
            <a:pPr latinLnBrk="1"/>
            <a:r>
              <a:rPr lang="zh-CN" altLang="en-US" sz="2200" dirty="0" smtClean="0">
                <a:solidFill>
                  <a:srgbClr val="C00000"/>
                </a:solidFill>
                <a:latin typeface="宋体" pitchFamily="2" charset="-122"/>
                <a:ea typeface="宋体" pitchFamily="2" charset="-122"/>
              </a:rPr>
              <a:t>陈</a:t>
            </a:r>
            <a:r>
              <a:rPr lang="zh-CN" altLang="en-US" sz="2200" dirty="0" smtClean="0">
                <a:solidFill>
                  <a:srgbClr val="C00000"/>
                </a:solidFill>
                <a:latin typeface="宋体" pitchFamily="2" charset="-122"/>
                <a:ea typeface="宋体" pitchFamily="2" charset="-122"/>
              </a:rPr>
              <a:t>酿时间</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6个月不锈钢桶</a:t>
            </a:r>
          </a:p>
          <a:p>
            <a:pPr latinLnBrk="1"/>
            <a:r>
              <a:rPr lang="zh-CN" altLang="en-US" sz="2200" dirty="0" smtClean="0">
                <a:solidFill>
                  <a:srgbClr val="C00000"/>
                </a:solidFill>
                <a:latin typeface="宋体" pitchFamily="2" charset="-122"/>
                <a:ea typeface="宋体" pitchFamily="2" charset="-122"/>
              </a:rPr>
              <a:t>品</a:t>
            </a:r>
            <a:r>
              <a:rPr lang="zh-CN" altLang="en-US" sz="2200" dirty="0" smtClean="0">
                <a:solidFill>
                  <a:srgbClr val="C00000"/>
                </a:solidFill>
                <a:latin typeface="宋体" pitchFamily="2" charset="-122"/>
                <a:ea typeface="宋体" pitchFamily="2" charset="-122"/>
              </a:rPr>
              <a:t>酒笔记</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由普利亚地区精选的普里米蒂沃葡萄酿制而成。宝石红中带着些许紫色，香气浓郁精致，有香料的馥郁，入口滋味丰满。</a:t>
            </a:r>
          </a:p>
          <a:p>
            <a:pPr latinLnBrk="1"/>
            <a:r>
              <a:rPr lang="zh-CN" altLang="en-US" sz="2200" dirty="0" smtClean="0">
                <a:solidFill>
                  <a:srgbClr val="C00000"/>
                </a:solidFill>
                <a:latin typeface="宋体" pitchFamily="2" charset="-122"/>
                <a:ea typeface="宋体" pitchFamily="2" charset="-122"/>
              </a:rPr>
              <a:t>适饮温度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18-20</a:t>
            </a:r>
            <a:r>
              <a:rPr lang="zh-CN" altLang="zh-CN" sz="2200" dirty="0" smtClean="0">
                <a:solidFill>
                  <a:srgbClr val="C00000"/>
                </a:solidFill>
                <a:latin typeface="宋体" pitchFamily="2" charset="-122"/>
                <a:ea typeface="宋体" pitchFamily="2" charset="-122"/>
              </a:rPr>
              <a:t> ℃</a:t>
            </a:r>
            <a:endParaRPr lang="zh-CN" altLang="en-US"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佐</a:t>
            </a:r>
            <a:r>
              <a:rPr lang="zh-CN" altLang="en-US" sz="2200" dirty="0" smtClean="0">
                <a:solidFill>
                  <a:srgbClr val="C00000"/>
                </a:solidFill>
                <a:latin typeface="宋体" pitchFamily="2" charset="-122"/>
                <a:ea typeface="宋体" pitchFamily="2" charset="-122"/>
              </a:rPr>
              <a:t>餐搭配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搭配红肉、烧烤、野味</a:t>
            </a:r>
          </a:p>
          <a:p>
            <a:pPr latinLnBrk="1"/>
            <a:endParaRPr lang="zh-CN" altLang="en-US" sz="2000" dirty="0" smtClean="0">
              <a:solidFill>
                <a:srgbClr val="C00000"/>
              </a:solidFill>
              <a:ea typeface="宋体" panose="02010600030101010101" pitchFamily="2" charset="-122"/>
            </a:endParaRPr>
          </a:p>
        </p:txBody>
      </p:sp>
      <p:pic>
        <p:nvPicPr>
          <p:cNvPr id="2" name="图片 1" descr="微信图片_20190107153755"/>
          <p:cNvPicPr>
            <a:picLocks noChangeAspect="1"/>
          </p:cNvPicPr>
          <p:nvPr/>
        </p:nvPicPr>
        <p:blipFill>
          <a:blip r:embed="rId2" cstate="print"/>
          <a:srcRect l="37468" t="5511" r="33232" b="2383"/>
          <a:stretch>
            <a:fillRect/>
          </a:stretch>
        </p:blipFill>
        <p:spPr>
          <a:xfrm>
            <a:off x="986776" y="1268760"/>
            <a:ext cx="1584960" cy="4727575"/>
          </a:xfrm>
          <a:prstGeom prst="rect">
            <a:avLst/>
          </a:prstGeom>
        </p:spPr>
      </p:pic>
      <p:sp>
        <p:nvSpPr>
          <p:cNvPr id="5" name="内容占位符 3"/>
          <p:cNvSpPr txBox="1">
            <a:spLocks/>
          </p:cNvSpPr>
          <p:nvPr/>
        </p:nvSpPr>
        <p:spPr bwMode="auto">
          <a:xfrm>
            <a:off x="179512" y="6021288"/>
            <a:ext cx="8678768" cy="649288"/>
          </a:xfrm>
          <a:prstGeom prst="rect">
            <a:avLst/>
          </a:prstGeom>
          <a:noFill/>
          <a:ln w="9525">
            <a:noFill/>
            <a:miter lim="800000"/>
            <a:headEnd/>
            <a:tailEnd/>
          </a:ln>
        </p:spPr>
        <p:txBody>
          <a:bodyPr/>
          <a:lstStyle/>
          <a:p>
            <a:pPr latinLnBrk="1">
              <a:defRPr/>
            </a:pPr>
            <a:r>
              <a:rPr lang="zh-CN" altLang="en-US" sz="2000" b="1" dirty="0" smtClean="0">
                <a:solidFill>
                  <a:srgbClr val="002060"/>
                </a:solidFill>
              </a:rPr>
              <a:t>       </a:t>
            </a:r>
            <a:r>
              <a:rPr lang="zh-CN" altLang="en-US" sz="2000" b="1" dirty="0" smtClean="0">
                <a:solidFill>
                  <a:srgbClr val="002060"/>
                </a:solidFill>
              </a:rPr>
              <a:t> </a:t>
            </a:r>
            <a:r>
              <a:rPr lang="zh-CN" altLang="en-US" sz="2200" b="1" dirty="0" smtClean="0">
                <a:solidFill>
                  <a:srgbClr val="002060"/>
                </a:solidFill>
              </a:rPr>
              <a:t>普</a:t>
            </a:r>
            <a:r>
              <a:rPr lang="zh-CN" altLang="en-US" sz="2200" b="1" dirty="0" smtClean="0">
                <a:solidFill>
                  <a:srgbClr val="002060"/>
                </a:solidFill>
              </a:rPr>
              <a:t>里米蒂沃，与美国的仙粉黛属于同一品种，花</a:t>
            </a:r>
            <a:r>
              <a:rPr lang="zh-CN" altLang="en-US" sz="2200" b="1" dirty="0" smtClean="0">
                <a:solidFill>
                  <a:srgbClr val="002060"/>
                </a:solidFill>
              </a:rPr>
              <a:t>香、果香、浓郁、甜美的特点，使得意大利普里米蒂沃逐</a:t>
            </a:r>
            <a:r>
              <a:rPr lang="zh-CN" altLang="en-US" sz="2200" b="1" dirty="0" smtClean="0">
                <a:solidFill>
                  <a:srgbClr val="002060"/>
                </a:solidFill>
              </a:rPr>
              <a:t>渐受到国际市场的追捧。</a:t>
            </a:r>
            <a:endParaRPr lang="zh-CN" altLang="zh-CN" sz="2200" b="1" dirty="0">
              <a:solidFill>
                <a:srgbClr val="002060"/>
              </a:solidFill>
              <a:latin typeface="Arial" pitchFamily="34" charset="0"/>
              <a:ea typeface="+mn-ea"/>
            </a:endParaRPr>
          </a:p>
          <a:p>
            <a:pPr marL="342900" indent="-342900" eaLnBrk="0" hangingPunct="0">
              <a:spcBef>
                <a:spcPct val="20000"/>
              </a:spcBef>
              <a:buFontTx/>
              <a:buChar char="•"/>
              <a:defRPr/>
            </a:pPr>
            <a:endParaRPr lang="zh-CN" altLang="zh-CN" sz="3200" dirty="0">
              <a:solidFill>
                <a:srgbClr val="C00000"/>
              </a:solidFill>
              <a:latin typeface="Arial"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1"/>
          <p:cNvSpPr>
            <a:spLocks noGrp="1"/>
          </p:cNvSpPr>
          <p:nvPr>
            <p:ph type="title"/>
          </p:nvPr>
        </p:nvSpPr>
        <p:spPr>
          <a:xfrm>
            <a:off x="179388" y="142852"/>
            <a:ext cx="8534400" cy="609600"/>
          </a:xfrm>
        </p:spPr>
        <p:txBody>
          <a:bodyPr/>
          <a:lstStyle/>
          <a:p>
            <a:pPr eaLnBrk="1" hangingPunct="1"/>
            <a:r>
              <a:rPr lang="zh-CN" altLang="en-US" sz="3200" dirty="0" smtClean="0">
                <a:ea typeface="宋体" panose="02010600030101010101" pitchFamily="2" charset="-122"/>
              </a:rPr>
              <a:t>风塔帝国白标精选红葡萄酒</a:t>
            </a:r>
          </a:p>
        </p:txBody>
      </p:sp>
      <p:sp>
        <p:nvSpPr>
          <p:cNvPr id="17410" name="内容占位符 3"/>
          <p:cNvSpPr>
            <a:spLocks noGrp="1"/>
          </p:cNvSpPr>
          <p:nvPr>
            <p:ph idx="1"/>
          </p:nvPr>
        </p:nvSpPr>
        <p:spPr>
          <a:xfrm>
            <a:off x="3357554" y="1714488"/>
            <a:ext cx="5328488" cy="3342640"/>
          </a:xfrm>
        </p:spPr>
        <p:txBody>
          <a:bodyPr/>
          <a:lstStyle/>
          <a:p>
            <a:pPr latinLnBrk="1"/>
            <a:r>
              <a:rPr lang="zh-CN" altLang="en-US" sz="2200" dirty="0" smtClean="0">
                <a:solidFill>
                  <a:srgbClr val="C00000"/>
                </a:solidFill>
                <a:latin typeface="宋体" pitchFamily="2" charset="-122"/>
                <a:ea typeface="宋体" pitchFamily="2" charset="-122"/>
              </a:rPr>
              <a:t>产区</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意大</a:t>
            </a:r>
            <a:r>
              <a:rPr lang="zh-CN" altLang="en-US" sz="2200" dirty="0" smtClean="0">
                <a:solidFill>
                  <a:srgbClr val="C00000"/>
                </a:solidFill>
                <a:latin typeface="宋体" pitchFamily="2" charset="-122"/>
                <a:ea typeface="宋体" pitchFamily="2" charset="-122"/>
              </a:rPr>
              <a:t>利·普</a:t>
            </a:r>
            <a:r>
              <a:rPr lang="zh-CN" altLang="en-US" sz="2200" dirty="0" smtClean="0">
                <a:solidFill>
                  <a:srgbClr val="C00000"/>
                </a:solidFill>
                <a:latin typeface="宋体" pitchFamily="2" charset="-122"/>
                <a:ea typeface="宋体" pitchFamily="2" charset="-122"/>
              </a:rPr>
              <a:t>利亚</a:t>
            </a:r>
          </a:p>
          <a:p>
            <a:pPr latinLnBrk="1"/>
            <a:r>
              <a:rPr lang="zh-CN" altLang="en-US" sz="2200" dirty="0" smtClean="0">
                <a:solidFill>
                  <a:srgbClr val="C00000"/>
                </a:solidFill>
                <a:latin typeface="宋体" pitchFamily="2" charset="-122"/>
                <a:ea typeface="宋体" pitchFamily="2" charset="-122"/>
              </a:rPr>
              <a:t>葡萄品种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普里米蒂沃</a:t>
            </a:r>
          </a:p>
          <a:p>
            <a:pPr latinLnBrk="1"/>
            <a:r>
              <a:rPr lang="zh-CN" altLang="en-US" sz="2200" dirty="0" smtClean="0">
                <a:solidFill>
                  <a:srgbClr val="C00000"/>
                </a:solidFill>
                <a:latin typeface="宋体" pitchFamily="2" charset="-122"/>
                <a:ea typeface="宋体" pitchFamily="2" charset="-122"/>
              </a:rPr>
              <a:t>酒精度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13.5% vol</a:t>
            </a:r>
          </a:p>
          <a:p>
            <a:pPr latinLnBrk="1"/>
            <a:r>
              <a:rPr lang="zh-CN" altLang="en-US" sz="2200" dirty="0" smtClean="0">
                <a:solidFill>
                  <a:srgbClr val="C00000"/>
                </a:solidFill>
                <a:latin typeface="宋体" pitchFamily="2" charset="-122"/>
                <a:ea typeface="宋体" pitchFamily="2" charset="-122"/>
              </a:rPr>
              <a:t>陈</a:t>
            </a:r>
            <a:r>
              <a:rPr lang="zh-CN" altLang="en-US" sz="2200" dirty="0" smtClean="0">
                <a:solidFill>
                  <a:srgbClr val="C00000"/>
                </a:solidFill>
                <a:latin typeface="宋体" pitchFamily="2" charset="-122"/>
                <a:ea typeface="宋体" pitchFamily="2" charset="-122"/>
              </a:rPr>
              <a:t>酿时间</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8个月不锈钢桶</a:t>
            </a:r>
          </a:p>
          <a:p>
            <a:pPr latinLnBrk="1"/>
            <a:r>
              <a:rPr lang="zh-CN" altLang="en-US" sz="2200" dirty="0" smtClean="0">
                <a:solidFill>
                  <a:srgbClr val="C00000"/>
                </a:solidFill>
                <a:latin typeface="宋体" pitchFamily="2" charset="-122"/>
                <a:ea typeface="宋体" pitchFamily="2" charset="-122"/>
              </a:rPr>
              <a:t>品</a:t>
            </a:r>
            <a:r>
              <a:rPr lang="zh-CN" altLang="en-US" sz="2200" dirty="0" smtClean="0">
                <a:solidFill>
                  <a:srgbClr val="C00000"/>
                </a:solidFill>
                <a:latin typeface="宋体" pitchFamily="2" charset="-122"/>
                <a:ea typeface="宋体" pitchFamily="2" charset="-122"/>
              </a:rPr>
              <a:t>酒笔记</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由普利亚地区精选的普里米蒂沃葡萄酿制而成。宝石红中带着优雅的紫色，香气浓郁精致，有香料的馥郁，入口滋味丰满。</a:t>
            </a:r>
          </a:p>
          <a:p>
            <a:pPr latinLnBrk="1"/>
            <a:r>
              <a:rPr lang="zh-CN" altLang="en-US" sz="2200" dirty="0" smtClean="0">
                <a:solidFill>
                  <a:srgbClr val="C00000"/>
                </a:solidFill>
                <a:latin typeface="宋体" pitchFamily="2" charset="-122"/>
                <a:ea typeface="宋体" pitchFamily="2" charset="-122"/>
              </a:rPr>
              <a:t>适饮温度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18-20</a:t>
            </a:r>
            <a:r>
              <a:rPr lang="zh-CN" altLang="zh-CN" sz="2200" dirty="0" smtClean="0">
                <a:solidFill>
                  <a:srgbClr val="C00000"/>
                </a:solidFill>
                <a:latin typeface="宋体" pitchFamily="2" charset="-122"/>
                <a:ea typeface="宋体" pitchFamily="2" charset="-122"/>
              </a:rPr>
              <a:t> ℃</a:t>
            </a:r>
            <a:endParaRPr lang="zh-CN" altLang="en-US"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佐餐搭配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搭配红肉、烧烤、野味</a:t>
            </a:r>
          </a:p>
          <a:p>
            <a:pPr latinLnBrk="1"/>
            <a:endParaRPr lang="zh-CN" altLang="en-US" sz="2000" dirty="0" smtClean="0">
              <a:solidFill>
                <a:srgbClr val="C00000"/>
              </a:solidFill>
              <a:ea typeface="宋体" panose="02010600030101010101" pitchFamily="2" charset="-122"/>
            </a:endParaRPr>
          </a:p>
        </p:txBody>
      </p:sp>
      <p:sp>
        <p:nvSpPr>
          <p:cNvPr id="7" name="内容占位符 3"/>
          <p:cNvSpPr txBox="1"/>
          <p:nvPr/>
        </p:nvSpPr>
        <p:spPr bwMode="auto">
          <a:xfrm>
            <a:off x="179512" y="6093296"/>
            <a:ext cx="8498166" cy="649288"/>
          </a:xfrm>
          <a:prstGeom prst="rect">
            <a:avLst/>
          </a:prstGeom>
          <a:noFill/>
          <a:ln w="9525">
            <a:noFill/>
            <a:miter lim="800000"/>
          </a:ln>
        </p:spPr>
        <p:txBody>
          <a:bodyPr/>
          <a:lstStyle/>
          <a:p>
            <a:pPr latinLnBrk="1">
              <a:defRPr/>
            </a:pPr>
            <a:endParaRPr lang="zh-CN" altLang="zh-CN" sz="2000" b="1" dirty="0">
              <a:solidFill>
                <a:srgbClr val="002060"/>
              </a:solidFill>
              <a:latin typeface="Arial" panose="020B0604020202020204" pitchFamily="34" charset="0"/>
              <a:ea typeface="+mn-ea"/>
            </a:endParaRPr>
          </a:p>
          <a:p>
            <a:pPr marL="342900" indent="-342900" eaLnBrk="0" hangingPunct="0">
              <a:spcBef>
                <a:spcPct val="20000"/>
              </a:spcBef>
              <a:buFontTx/>
              <a:buChar char="•"/>
              <a:defRPr/>
            </a:pPr>
            <a:endParaRPr lang="zh-CN" altLang="zh-CN" sz="3200" dirty="0">
              <a:solidFill>
                <a:srgbClr val="C00000"/>
              </a:solidFill>
              <a:latin typeface="Arial" panose="020B0604020202020204"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pic>
        <p:nvPicPr>
          <p:cNvPr id="2" name="图片 1" descr="微信图片_20190107153738"/>
          <p:cNvPicPr>
            <a:picLocks noChangeAspect="1"/>
          </p:cNvPicPr>
          <p:nvPr/>
        </p:nvPicPr>
        <p:blipFill>
          <a:blip r:embed="rId2" cstate="print"/>
          <a:srcRect l="37388" t="2749" r="35202" b="2024"/>
          <a:stretch>
            <a:fillRect/>
          </a:stretch>
        </p:blipFill>
        <p:spPr>
          <a:xfrm>
            <a:off x="1056994" y="1196752"/>
            <a:ext cx="1443304" cy="4860000"/>
          </a:xfrm>
          <a:prstGeom prst="rect">
            <a:avLst/>
          </a:prstGeom>
        </p:spPr>
      </p:pic>
      <p:sp>
        <p:nvSpPr>
          <p:cNvPr id="8" name="内容占位符 3"/>
          <p:cNvSpPr txBox="1">
            <a:spLocks/>
          </p:cNvSpPr>
          <p:nvPr/>
        </p:nvSpPr>
        <p:spPr bwMode="auto">
          <a:xfrm>
            <a:off x="179512" y="6021288"/>
            <a:ext cx="8678768" cy="649288"/>
          </a:xfrm>
          <a:prstGeom prst="rect">
            <a:avLst/>
          </a:prstGeom>
          <a:noFill/>
          <a:ln w="9525">
            <a:noFill/>
            <a:miter lim="800000"/>
            <a:headEnd/>
            <a:tailEnd/>
          </a:ln>
        </p:spPr>
        <p:txBody>
          <a:bodyPr/>
          <a:lstStyle/>
          <a:p>
            <a:pPr latinLnBrk="1">
              <a:defRPr/>
            </a:pPr>
            <a:r>
              <a:rPr lang="zh-CN" altLang="en-US" sz="2000" b="1" dirty="0" smtClean="0">
                <a:solidFill>
                  <a:srgbClr val="002060"/>
                </a:solidFill>
              </a:rPr>
              <a:t>       </a:t>
            </a:r>
            <a:r>
              <a:rPr lang="zh-CN" altLang="en-US" sz="2000" b="1" dirty="0" smtClean="0">
                <a:solidFill>
                  <a:srgbClr val="002060"/>
                </a:solidFill>
              </a:rPr>
              <a:t> </a:t>
            </a:r>
            <a:r>
              <a:rPr lang="zh-CN" altLang="en-US" sz="2200" b="1" dirty="0" smtClean="0">
                <a:solidFill>
                  <a:srgbClr val="002060"/>
                </a:solidFill>
              </a:rPr>
              <a:t>普</a:t>
            </a:r>
            <a:r>
              <a:rPr lang="zh-CN" altLang="en-US" sz="2200" b="1" dirty="0" smtClean="0">
                <a:solidFill>
                  <a:srgbClr val="002060"/>
                </a:solidFill>
              </a:rPr>
              <a:t>里米蒂沃，与美国的仙粉黛属于同一品种，花</a:t>
            </a:r>
            <a:r>
              <a:rPr lang="zh-CN" altLang="en-US" sz="2200" b="1" dirty="0" smtClean="0">
                <a:solidFill>
                  <a:srgbClr val="002060"/>
                </a:solidFill>
              </a:rPr>
              <a:t>香、果香、浓郁、甜美的特点，使得意大利普里米蒂沃逐</a:t>
            </a:r>
            <a:r>
              <a:rPr lang="zh-CN" altLang="en-US" sz="2200" b="1" dirty="0" smtClean="0">
                <a:solidFill>
                  <a:srgbClr val="002060"/>
                </a:solidFill>
              </a:rPr>
              <a:t>渐受到国际市场的追捧。</a:t>
            </a:r>
            <a:endParaRPr lang="zh-CN" altLang="zh-CN" sz="2200" b="1" dirty="0">
              <a:solidFill>
                <a:srgbClr val="002060"/>
              </a:solidFill>
              <a:latin typeface="Arial" pitchFamily="34" charset="0"/>
              <a:ea typeface="+mn-ea"/>
            </a:endParaRPr>
          </a:p>
          <a:p>
            <a:pPr marL="342900" indent="-342900" eaLnBrk="0" hangingPunct="0">
              <a:spcBef>
                <a:spcPct val="20000"/>
              </a:spcBef>
              <a:buFontTx/>
              <a:buChar char="•"/>
              <a:defRPr/>
            </a:pPr>
            <a:endParaRPr lang="zh-CN" altLang="zh-CN" sz="3200" dirty="0">
              <a:solidFill>
                <a:srgbClr val="C00000"/>
              </a:solidFill>
              <a:latin typeface="Arial"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a:xfrm>
            <a:off x="36512" y="142852"/>
            <a:ext cx="7535884" cy="609600"/>
          </a:xfrm>
        </p:spPr>
        <p:txBody>
          <a:bodyPr/>
          <a:lstStyle/>
          <a:p>
            <a:pPr eaLnBrk="1" hangingPunct="1"/>
            <a:r>
              <a:rPr lang="zh-CN" altLang="en-US" sz="3200" dirty="0" smtClean="0">
                <a:ea typeface="宋体" panose="02010600030101010101" pitchFamily="2" charset="-122"/>
              </a:rPr>
              <a:t>朋友集结号红葡萄酒</a:t>
            </a:r>
          </a:p>
        </p:txBody>
      </p:sp>
      <p:sp>
        <p:nvSpPr>
          <p:cNvPr id="18434" name="内容占位符 3"/>
          <p:cNvSpPr>
            <a:spLocks noGrp="1"/>
          </p:cNvSpPr>
          <p:nvPr>
            <p:ph idx="1"/>
          </p:nvPr>
        </p:nvSpPr>
        <p:spPr>
          <a:xfrm>
            <a:off x="3143240" y="1714488"/>
            <a:ext cx="6000760" cy="3857652"/>
          </a:xfrm>
        </p:spPr>
        <p:txBody>
          <a:bodyPr/>
          <a:lstStyle/>
          <a:p>
            <a:pPr latinLnBrk="1"/>
            <a:r>
              <a:rPr lang="zh-CN" altLang="en-US" sz="2200" dirty="0" smtClean="0">
                <a:solidFill>
                  <a:srgbClr val="C00000"/>
                </a:solidFill>
                <a:latin typeface="宋体" pitchFamily="2" charset="-122"/>
                <a:ea typeface="宋体" pitchFamily="2" charset="-122"/>
              </a:rPr>
              <a:t>产区</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意大</a:t>
            </a:r>
            <a:r>
              <a:rPr lang="zh-CN" altLang="en-US" sz="2200" dirty="0" smtClean="0">
                <a:solidFill>
                  <a:srgbClr val="C00000"/>
                </a:solidFill>
                <a:latin typeface="宋体" pitchFamily="2" charset="-122"/>
                <a:ea typeface="宋体" pitchFamily="2" charset="-122"/>
              </a:rPr>
              <a:t>利·普</a:t>
            </a:r>
            <a:r>
              <a:rPr lang="zh-CN" altLang="en-US" sz="2200" dirty="0" smtClean="0">
                <a:solidFill>
                  <a:srgbClr val="C00000"/>
                </a:solidFill>
                <a:latin typeface="宋体" pitchFamily="2" charset="-122"/>
                <a:ea typeface="宋体" pitchFamily="2" charset="-122"/>
              </a:rPr>
              <a:t>利</a:t>
            </a:r>
            <a:r>
              <a:rPr lang="zh-CN" altLang="en-US" sz="2200" dirty="0" smtClean="0">
                <a:solidFill>
                  <a:srgbClr val="C00000"/>
                </a:solidFill>
                <a:latin typeface="宋体" pitchFamily="2" charset="-122"/>
                <a:ea typeface="宋体" pitchFamily="2" charset="-122"/>
              </a:rPr>
              <a:t>亚·曼</a:t>
            </a:r>
            <a:r>
              <a:rPr lang="zh-CN" altLang="en-US" sz="2200" dirty="0" smtClean="0">
                <a:solidFill>
                  <a:srgbClr val="C00000"/>
                </a:solidFill>
                <a:latin typeface="宋体" pitchFamily="2" charset="-122"/>
                <a:ea typeface="宋体" pitchFamily="2" charset="-122"/>
              </a:rPr>
              <a:t>杜里</a:t>
            </a:r>
            <a:r>
              <a:rPr lang="zh-CN" altLang="en-US" sz="2200" dirty="0" smtClean="0">
                <a:solidFill>
                  <a:srgbClr val="C00000"/>
                </a:solidFill>
                <a:latin typeface="宋体" pitchFamily="2" charset="-122"/>
                <a:ea typeface="宋体" pitchFamily="2" charset="-122"/>
              </a:rPr>
              <a:t>亚</a:t>
            </a:r>
            <a:r>
              <a:rPr lang="en-US" altLang="zh-CN" sz="2200" dirty="0" smtClean="0">
                <a:solidFill>
                  <a:srgbClr val="C00000"/>
                </a:solidFill>
                <a:latin typeface="宋体" pitchFamily="2" charset="-122"/>
                <a:ea typeface="宋体" pitchFamily="2" charset="-122"/>
              </a:rPr>
              <a:t>(</a:t>
            </a:r>
            <a:r>
              <a:rPr lang="zh-CN" altLang="en-US" sz="2200" dirty="0" smtClean="0">
                <a:solidFill>
                  <a:srgbClr val="C00000"/>
                </a:solidFill>
                <a:latin typeface="宋体" pitchFamily="2" charset="-122"/>
                <a:ea typeface="宋体" pitchFamily="2" charset="-122"/>
              </a:rPr>
              <a:t>DOC</a:t>
            </a:r>
            <a:r>
              <a:rPr lang="en-US" altLang="zh-CN" sz="2200" dirty="0" smtClean="0">
                <a:solidFill>
                  <a:srgbClr val="C00000"/>
                </a:solidFill>
                <a:latin typeface="宋体" pitchFamily="2" charset="-122"/>
                <a:ea typeface="宋体" pitchFamily="2" charset="-122"/>
              </a:rPr>
              <a:t>)</a:t>
            </a:r>
            <a:endParaRPr lang="zh-CN" altLang="en-US"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葡萄品种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普里米蒂沃</a:t>
            </a:r>
          </a:p>
          <a:p>
            <a:pPr latinLnBrk="1"/>
            <a:r>
              <a:rPr lang="zh-CN" altLang="en-US" sz="2200" dirty="0" smtClean="0">
                <a:solidFill>
                  <a:srgbClr val="C00000"/>
                </a:solidFill>
                <a:latin typeface="宋体" pitchFamily="2" charset="-122"/>
                <a:ea typeface="宋体" pitchFamily="2" charset="-122"/>
              </a:rPr>
              <a:t>酒精度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14.0% vol</a:t>
            </a:r>
          </a:p>
          <a:p>
            <a:pPr latinLnBrk="1"/>
            <a:r>
              <a:rPr lang="zh-CN" altLang="en-US" sz="2200" dirty="0" smtClean="0">
                <a:solidFill>
                  <a:srgbClr val="C00000"/>
                </a:solidFill>
                <a:latin typeface="宋体" pitchFamily="2" charset="-122"/>
                <a:ea typeface="宋体" pitchFamily="2" charset="-122"/>
              </a:rPr>
              <a:t>陈</a:t>
            </a:r>
            <a:r>
              <a:rPr lang="zh-CN" altLang="en-US" sz="2200" dirty="0" smtClean="0">
                <a:solidFill>
                  <a:srgbClr val="C00000"/>
                </a:solidFill>
                <a:latin typeface="宋体" pitchFamily="2" charset="-122"/>
                <a:ea typeface="宋体" pitchFamily="2" charset="-122"/>
              </a:rPr>
              <a:t>酿时间</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6个月橡木桶，10个月不锈钢桶</a:t>
            </a:r>
            <a:endParaRPr lang="zh-CN" altLang="en-US"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品</a:t>
            </a:r>
            <a:r>
              <a:rPr lang="zh-CN" altLang="en-US" sz="2200" dirty="0" smtClean="0">
                <a:solidFill>
                  <a:srgbClr val="C00000"/>
                </a:solidFill>
                <a:latin typeface="宋体" pitchFamily="2" charset="-122"/>
                <a:ea typeface="宋体" pitchFamily="2" charset="-122"/>
              </a:rPr>
              <a:t>酒笔记</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这是一款优秀的曼杜里亚DOC普里米蒂沃葡萄酒。令人愉悦的花香和樱桃以及香料的香气。入口后有黑巧克力，香荚兰和烤烟草的味道</a:t>
            </a:r>
            <a:r>
              <a:rPr lang="zh-CN" altLang="en-US" sz="2200" dirty="0" smtClean="0">
                <a:solidFill>
                  <a:srgbClr val="C00000"/>
                </a:solidFill>
                <a:latin typeface="宋体" pitchFamily="2" charset="-122"/>
                <a:ea typeface="宋体" pitchFamily="2" charset="-122"/>
              </a:rPr>
              <a:t>。</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瓶型：</a:t>
            </a:r>
            <a:r>
              <a:rPr lang="en-US" altLang="zh-CN" sz="2200" dirty="0" smtClean="0">
                <a:solidFill>
                  <a:srgbClr val="C00000"/>
                </a:solidFill>
                <a:latin typeface="宋体" pitchFamily="2" charset="-122"/>
                <a:ea typeface="宋体" pitchFamily="2" charset="-122"/>
              </a:rPr>
              <a:t>900</a:t>
            </a:r>
            <a:r>
              <a:rPr lang="zh-CN" altLang="en-US" sz="2200" dirty="0" smtClean="0">
                <a:solidFill>
                  <a:srgbClr val="C00000"/>
                </a:solidFill>
                <a:latin typeface="宋体" pitchFamily="2" charset="-122"/>
                <a:ea typeface="宋体" pitchFamily="2" charset="-122"/>
              </a:rPr>
              <a:t>克宽肩重瓶</a:t>
            </a:r>
            <a:endParaRPr lang="zh-CN" altLang="en-US"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适饮温度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18-20</a:t>
            </a:r>
            <a:r>
              <a:rPr lang="zh-CN" altLang="zh-CN" sz="2200" dirty="0" smtClean="0">
                <a:solidFill>
                  <a:srgbClr val="C00000"/>
                </a:solidFill>
                <a:latin typeface="宋体" pitchFamily="2" charset="-122"/>
                <a:ea typeface="宋体" pitchFamily="2" charset="-122"/>
              </a:rPr>
              <a:t> ℃</a:t>
            </a:r>
            <a:endParaRPr lang="zh-CN" altLang="en-US"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佐餐搭配</a:t>
            </a:r>
            <a:r>
              <a:rPr lang="zh-CN" altLang="en-US" sz="2200" dirty="0" smtClean="0">
                <a:solidFill>
                  <a:srgbClr val="C00000"/>
                </a:solidFill>
                <a:latin typeface="宋体" pitchFamily="2" charset="-122"/>
                <a:ea typeface="宋体" pitchFamily="2" charset="-122"/>
                <a:sym typeface="+mn-ea"/>
              </a:rPr>
              <a:t>：烤</a:t>
            </a:r>
            <a:r>
              <a:rPr lang="zh-CN" altLang="en-US" sz="2200" dirty="0" smtClean="0">
                <a:solidFill>
                  <a:srgbClr val="C00000"/>
                </a:solidFill>
                <a:latin typeface="宋体" pitchFamily="2" charset="-122"/>
                <a:ea typeface="宋体" pitchFamily="2" charset="-122"/>
              </a:rPr>
              <a:t>肉</a:t>
            </a:r>
            <a:r>
              <a:rPr lang="zh-CN" altLang="en-US" sz="2200" dirty="0" smtClean="0">
                <a:solidFill>
                  <a:srgbClr val="C00000"/>
                </a:solidFill>
                <a:latin typeface="宋体" pitchFamily="2" charset="-122"/>
                <a:ea typeface="宋体" pitchFamily="2" charset="-122"/>
              </a:rPr>
              <a:t>、烧烤、地中海菜肴</a:t>
            </a:r>
          </a:p>
          <a:p>
            <a:pPr latinLnBrk="1"/>
            <a:endParaRPr lang="zh-CN" altLang="en-US" sz="2200" dirty="0" smtClean="0">
              <a:solidFill>
                <a:srgbClr val="C00000"/>
              </a:solidFill>
              <a:ea typeface="宋体" panose="02010600030101010101" pitchFamily="2" charset="-122"/>
            </a:endParaRPr>
          </a:p>
        </p:txBody>
      </p:sp>
      <p:sp>
        <p:nvSpPr>
          <p:cNvPr id="7" name="内容占位符 3"/>
          <p:cNvSpPr txBox="1"/>
          <p:nvPr/>
        </p:nvSpPr>
        <p:spPr bwMode="auto">
          <a:xfrm>
            <a:off x="214282" y="6020072"/>
            <a:ext cx="8498166" cy="649288"/>
          </a:xfrm>
          <a:prstGeom prst="rect">
            <a:avLst/>
          </a:prstGeom>
          <a:noFill/>
          <a:ln w="9525">
            <a:noFill/>
            <a:miter lim="800000"/>
          </a:ln>
        </p:spPr>
        <p:txBody>
          <a:bodyPr/>
          <a:lstStyle/>
          <a:p>
            <a:pPr latinLnBrk="1">
              <a:defRPr/>
            </a:pPr>
            <a:endParaRPr lang="zh-CN" altLang="zh-CN" sz="2000" b="1" dirty="0">
              <a:solidFill>
                <a:srgbClr val="002060"/>
              </a:solidFill>
              <a:latin typeface="Arial" panose="020B0604020202020204" pitchFamily="34" charset="0"/>
              <a:ea typeface="+mn-ea"/>
            </a:endParaRPr>
          </a:p>
          <a:p>
            <a:pPr marL="342900" indent="-342900" eaLnBrk="0" hangingPunct="0">
              <a:spcBef>
                <a:spcPct val="20000"/>
              </a:spcBef>
              <a:buFontTx/>
              <a:buChar char="•"/>
              <a:defRPr/>
            </a:pPr>
            <a:endParaRPr lang="zh-CN" altLang="zh-CN" sz="3200" dirty="0">
              <a:solidFill>
                <a:srgbClr val="C00000"/>
              </a:solidFill>
              <a:latin typeface="Arial" panose="020B0604020202020204"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pic>
        <p:nvPicPr>
          <p:cNvPr id="2" name="图片 1" descr="微信图片_20190107153750"/>
          <p:cNvPicPr>
            <a:picLocks noChangeAspect="1"/>
          </p:cNvPicPr>
          <p:nvPr/>
        </p:nvPicPr>
        <p:blipFill>
          <a:blip r:embed="rId2" cstate="print"/>
          <a:srcRect l="34735" t="4404" r="38409" b="2899"/>
          <a:stretch>
            <a:fillRect/>
          </a:stretch>
        </p:blipFill>
        <p:spPr>
          <a:xfrm>
            <a:off x="928661" y="1196752"/>
            <a:ext cx="1643075" cy="4860000"/>
          </a:xfrm>
          <a:prstGeom prst="rect">
            <a:avLst/>
          </a:prstGeom>
        </p:spPr>
      </p:pic>
      <p:sp>
        <p:nvSpPr>
          <p:cNvPr id="6" name="内容占位符 3"/>
          <p:cNvSpPr txBox="1">
            <a:spLocks/>
          </p:cNvSpPr>
          <p:nvPr/>
        </p:nvSpPr>
        <p:spPr bwMode="auto">
          <a:xfrm>
            <a:off x="285720" y="6021288"/>
            <a:ext cx="8643998" cy="649288"/>
          </a:xfrm>
          <a:prstGeom prst="rect">
            <a:avLst/>
          </a:prstGeom>
          <a:noFill/>
          <a:ln w="9525">
            <a:noFill/>
            <a:miter lim="800000"/>
            <a:headEnd/>
            <a:tailEnd/>
          </a:ln>
        </p:spPr>
        <p:txBody>
          <a:bodyPr/>
          <a:lstStyle/>
          <a:p>
            <a:pPr latinLnBrk="1">
              <a:defRPr/>
            </a:pPr>
            <a:r>
              <a:rPr lang="zh-CN" altLang="en-US" sz="2000" b="1" dirty="0" smtClean="0">
                <a:solidFill>
                  <a:srgbClr val="002060"/>
                </a:solidFill>
              </a:rPr>
              <a:t>       </a:t>
            </a:r>
            <a:r>
              <a:rPr lang="zh-CN" altLang="en-US" sz="2200" b="1" dirty="0" smtClean="0">
                <a:solidFill>
                  <a:srgbClr val="002060"/>
                </a:solidFill>
              </a:rPr>
              <a:t>曼都利亚是意大利</a:t>
            </a:r>
            <a:r>
              <a:rPr lang="en-US" altLang="zh-CN" sz="2200" b="1" dirty="0" smtClean="0">
                <a:solidFill>
                  <a:srgbClr val="002060"/>
                </a:solidFill>
              </a:rPr>
              <a:t>DOC</a:t>
            </a:r>
            <a:r>
              <a:rPr lang="zh-CN" altLang="en-US" sz="2200" b="1" dirty="0" smtClean="0">
                <a:solidFill>
                  <a:srgbClr val="002060"/>
                </a:solidFill>
              </a:rPr>
              <a:t>产区，经过产区的不懈努力，产区内的普里米蒂沃品质不断提升，已逐渐成为意大利葡萄酒中的“新贵”。</a:t>
            </a:r>
            <a:endParaRPr lang="zh-CN" altLang="zh-CN" sz="2200" b="1" dirty="0">
              <a:solidFill>
                <a:srgbClr val="002060"/>
              </a:solidFill>
              <a:latin typeface="Arial" pitchFamily="34" charset="0"/>
              <a:ea typeface="+mn-ea"/>
            </a:endParaRPr>
          </a:p>
          <a:p>
            <a:pPr marL="342900" indent="-342900" eaLnBrk="0" hangingPunct="0">
              <a:spcBef>
                <a:spcPct val="20000"/>
              </a:spcBef>
              <a:buFontTx/>
              <a:buChar char="•"/>
              <a:defRPr/>
            </a:pPr>
            <a:endParaRPr lang="zh-CN" altLang="zh-CN" sz="3200" dirty="0">
              <a:solidFill>
                <a:srgbClr val="C00000"/>
              </a:solidFill>
              <a:latin typeface="Arial"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a:xfrm>
            <a:off x="36512" y="142852"/>
            <a:ext cx="7535884" cy="609600"/>
          </a:xfrm>
        </p:spPr>
        <p:txBody>
          <a:bodyPr/>
          <a:lstStyle/>
          <a:p>
            <a:pPr eaLnBrk="1" hangingPunct="1"/>
            <a:r>
              <a:rPr lang="zh-CN" altLang="en-US" sz="3200" dirty="0" smtClean="0">
                <a:ea typeface="宋体" panose="02010600030101010101" pitchFamily="2" charset="-122"/>
              </a:rPr>
              <a:t>佩达尔单一园珍藏干红葡萄酒</a:t>
            </a:r>
          </a:p>
        </p:txBody>
      </p:sp>
      <p:sp>
        <p:nvSpPr>
          <p:cNvPr id="18434" name="内容占位符 3"/>
          <p:cNvSpPr>
            <a:spLocks noGrp="1"/>
          </p:cNvSpPr>
          <p:nvPr>
            <p:ph idx="1"/>
          </p:nvPr>
        </p:nvSpPr>
        <p:spPr>
          <a:xfrm>
            <a:off x="3214678" y="1500174"/>
            <a:ext cx="5572164" cy="4681537"/>
          </a:xfrm>
        </p:spPr>
        <p:txBody>
          <a:bodyPr/>
          <a:lstStyle/>
          <a:p>
            <a:pPr latinLnBrk="1"/>
            <a:r>
              <a:rPr lang="zh-CN" altLang="en-US" sz="2200" dirty="0" smtClean="0">
                <a:solidFill>
                  <a:srgbClr val="C00000"/>
                </a:solidFill>
                <a:latin typeface="宋体" pitchFamily="2" charset="-122"/>
                <a:ea typeface="宋体" pitchFamily="2" charset="-122"/>
              </a:rPr>
              <a:t>产区</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意大</a:t>
            </a:r>
            <a:r>
              <a:rPr lang="zh-CN" altLang="en-US" sz="2200" dirty="0" smtClean="0">
                <a:solidFill>
                  <a:srgbClr val="C00000"/>
                </a:solidFill>
                <a:latin typeface="宋体" pitchFamily="2" charset="-122"/>
                <a:ea typeface="宋体" pitchFamily="2" charset="-122"/>
              </a:rPr>
              <a:t>利</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普</a:t>
            </a:r>
            <a:r>
              <a:rPr lang="zh-CN" altLang="en-US" sz="2200" dirty="0" smtClean="0">
                <a:solidFill>
                  <a:srgbClr val="C00000"/>
                </a:solidFill>
                <a:latin typeface="宋体" pitchFamily="2" charset="-122"/>
                <a:ea typeface="宋体" pitchFamily="2" charset="-122"/>
              </a:rPr>
              <a:t>利</a:t>
            </a:r>
            <a:r>
              <a:rPr lang="zh-CN" altLang="en-US" sz="2200" dirty="0" smtClean="0">
                <a:solidFill>
                  <a:srgbClr val="C00000"/>
                </a:solidFill>
                <a:latin typeface="宋体" pitchFamily="2" charset="-122"/>
                <a:ea typeface="宋体" pitchFamily="2" charset="-122"/>
              </a:rPr>
              <a:t>亚</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蒙</a:t>
            </a:r>
            <a:r>
              <a:rPr lang="zh-CN" altLang="en-US" sz="2200" dirty="0" smtClean="0">
                <a:solidFill>
                  <a:srgbClr val="C00000"/>
                </a:solidFill>
                <a:latin typeface="宋体" pitchFamily="2" charset="-122"/>
                <a:ea typeface="宋体" pitchFamily="2" charset="-122"/>
              </a:rPr>
              <a:t>特</a:t>
            </a:r>
            <a:r>
              <a:rPr lang="zh-CN" altLang="en-US" sz="2200" dirty="0" smtClean="0">
                <a:solidFill>
                  <a:srgbClr val="C00000"/>
                </a:solidFill>
                <a:latin typeface="宋体" pitchFamily="2" charset="-122"/>
                <a:ea typeface="宋体" pitchFamily="2" charset="-122"/>
              </a:rPr>
              <a:t>堡</a:t>
            </a:r>
            <a:r>
              <a:rPr lang="en-US" altLang="zh-CN" sz="2200" dirty="0" smtClean="0">
                <a:solidFill>
                  <a:srgbClr val="C00000"/>
                </a:solidFill>
                <a:latin typeface="宋体" pitchFamily="2" charset="-122"/>
                <a:ea typeface="宋体" pitchFamily="2" charset="-122"/>
              </a:rPr>
              <a:t>(</a:t>
            </a:r>
            <a:r>
              <a:rPr lang="zh-CN" altLang="en-US" sz="2200" dirty="0" smtClean="0">
                <a:solidFill>
                  <a:srgbClr val="C00000"/>
                </a:solidFill>
                <a:latin typeface="宋体" pitchFamily="2" charset="-122"/>
                <a:ea typeface="宋体" pitchFamily="2" charset="-122"/>
              </a:rPr>
              <a:t>DOC</a:t>
            </a:r>
            <a:r>
              <a:rPr lang="en-US" altLang="zh-CN" sz="2200" dirty="0" smtClean="0">
                <a:solidFill>
                  <a:srgbClr val="C00000"/>
                </a:solidFill>
                <a:latin typeface="宋体" pitchFamily="2" charset="-122"/>
                <a:ea typeface="宋体" pitchFamily="2" charset="-122"/>
              </a:rPr>
              <a:t>G)</a:t>
            </a:r>
            <a:endParaRPr lang="zh-CN" altLang="en-US"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葡萄品种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黑托雅</a:t>
            </a:r>
          </a:p>
          <a:p>
            <a:pPr latinLnBrk="1"/>
            <a:r>
              <a:rPr lang="zh-CN" altLang="en-US" sz="2200" dirty="0" smtClean="0">
                <a:solidFill>
                  <a:srgbClr val="C00000"/>
                </a:solidFill>
                <a:latin typeface="宋体" pitchFamily="2" charset="-122"/>
                <a:ea typeface="宋体" pitchFamily="2" charset="-122"/>
              </a:rPr>
              <a:t>酒精度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13.5% vol</a:t>
            </a:r>
          </a:p>
          <a:p>
            <a:pPr latinLnBrk="1"/>
            <a:r>
              <a:rPr lang="zh-CN" altLang="en-US" sz="2200" dirty="0" smtClean="0">
                <a:solidFill>
                  <a:srgbClr val="C00000"/>
                </a:solidFill>
                <a:latin typeface="宋体" pitchFamily="2" charset="-122"/>
                <a:ea typeface="宋体" pitchFamily="2" charset="-122"/>
              </a:rPr>
              <a:t>陈</a:t>
            </a:r>
            <a:r>
              <a:rPr lang="zh-CN" altLang="en-US" sz="2200" dirty="0" smtClean="0">
                <a:solidFill>
                  <a:srgbClr val="C00000"/>
                </a:solidFill>
                <a:latin typeface="宋体" pitchFamily="2" charset="-122"/>
                <a:ea typeface="宋体" pitchFamily="2" charset="-122"/>
              </a:rPr>
              <a:t>酿时间</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14个月橡木桶</a:t>
            </a:r>
          </a:p>
          <a:p>
            <a:pPr latinLnBrk="1"/>
            <a:r>
              <a:rPr lang="zh-CN" altLang="en-US" sz="2200" dirty="0" smtClean="0">
                <a:solidFill>
                  <a:srgbClr val="C00000"/>
                </a:solidFill>
                <a:latin typeface="宋体" pitchFamily="2" charset="-122"/>
                <a:ea typeface="宋体" pitchFamily="2" charset="-122"/>
              </a:rPr>
              <a:t>品</a:t>
            </a:r>
            <a:r>
              <a:rPr lang="zh-CN" altLang="en-US" sz="2200" dirty="0" smtClean="0">
                <a:solidFill>
                  <a:srgbClr val="C00000"/>
                </a:solidFill>
                <a:latin typeface="宋体" pitchFamily="2" charset="-122"/>
                <a:ea typeface="宋体" pitchFamily="2" charset="-122"/>
              </a:rPr>
              <a:t>酒笔记</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漂亮的宝石红色，香气浓郁深邃，单宁细腻优雅</a:t>
            </a:r>
            <a:r>
              <a:rPr lang="zh-CN" altLang="en-US" sz="2200" dirty="0" smtClean="0">
                <a:solidFill>
                  <a:srgbClr val="C00000"/>
                </a:solidFill>
                <a:latin typeface="宋体" pitchFamily="2" charset="-122"/>
                <a:ea typeface="宋体" pitchFamily="2" charset="-122"/>
              </a:rPr>
              <a:t>。</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酿</a:t>
            </a:r>
            <a:r>
              <a:rPr lang="zh-CN" altLang="en-US" sz="2200" dirty="0" smtClean="0">
                <a:solidFill>
                  <a:srgbClr val="C00000"/>
                </a:solidFill>
                <a:latin typeface="宋体" pitchFamily="2" charset="-122"/>
                <a:ea typeface="宋体" pitchFamily="2" charset="-122"/>
              </a:rPr>
              <a:t>造葡萄，来自海拔450-500米的佩达尔单一园，长时间的浸皮，14个月橡木桶陈酿</a:t>
            </a:r>
            <a:r>
              <a:rPr lang="zh-CN" altLang="en-US" sz="2200" dirty="0" smtClean="0">
                <a:solidFill>
                  <a:srgbClr val="C00000"/>
                </a:solidFill>
                <a:latin typeface="宋体" pitchFamily="2" charset="-122"/>
                <a:ea typeface="宋体" pitchFamily="2" charset="-122"/>
              </a:rPr>
              <a:t>。</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适</a:t>
            </a:r>
            <a:r>
              <a:rPr lang="zh-CN" altLang="en-US" sz="2200" dirty="0" smtClean="0">
                <a:solidFill>
                  <a:srgbClr val="C00000"/>
                </a:solidFill>
                <a:latin typeface="宋体" pitchFamily="2" charset="-122"/>
                <a:ea typeface="宋体" pitchFamily="2" charset="-122"/>
              </a:rPr>
              <a:t>饮温度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18-20</a:t>
            </a:r>
            <a:r>
              <a:rPr lang="zh-CN" altLang="zh-CN" sz="2200" dirty="0" smtClean="0">
                <a:solidFill>
                  <a:srgbClr val="C00000"/>
                </a:solidFill>
                <a:latin typeface="宋体" pitchFamily="2" charset="-122"/>
                <a:ea typeface="宋体" pitchFamily="2" charset="-122"/>
              </a:rPr>
              <a:t> </a:t>
            </a:r>
            <a:r>
              <a:rPr lang="zh-CN" altLang="zh-CN" sz="2200" dirty="0" smtClean="0">
                <a:solidFill>
                  <a:srgbClr val="C00000"/>
                </a:solidFill>
                <a:latin typeface="宋体" pitchFamily="2" charset="-122"/>
                <a:ea typeface="宋体" pitchFamily="2" charset="-122"/>
              </a:rPr>
              <a:t>℃</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佐餐搭配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烤肉</a:t>
            </a:r>
            <a:r>
              <a:rPr lang="zh-CN" altLang="en-US" sz="2200" dirty="0" smtClean="0">
                <a:solidFill>
                  <a:srgbClr val="C00000"/>
                </a:solidFill>
                <a:latin typeface="宋体" pitchFamily="2" charset="-122"/>
                <a:ea typeface="宋体" pitchFamily="2" charset="-122"/>
              </a:rPr>
              <a:t>、奶酪、香肠</a:t>
            </a:r>
          </a:p>
          <a:p>
            <a:pPr latinLnBrk="1"/>
            <a:endParaRPr lang="zh-CN" altLang="en-US" sz="2200" dirty="0" smtClean="0">
              <a:solidFill>
                <a:srgbClr val="C00000"/>
              </a:solidFill>
              <a:ea typeface="宋体" panose="02010600030101010101" pitchFamily="2" charset="-122"/>
            </a:endParaRPr>
          </a:p>
          <a:p>
            <a:pPr latinLnBrk="1">
              <a:buNone/>
            </a:pPr>
            <a:endParaRPr lang="zh-CN" altLang="en-US" sz="2000" dirty="0" smtClean="0">
              <a:solidFill>
                <a:srgbClr val="C00000"/>
              </a:solidFill>
              <a:ea typeface="宋体" panose="02010600030101010101" pitchFamily="2" charset="-122"/>
            </a:endParaRPr>
          </a:p>
        </p:txBody>
      </p:sp>
      <p:sp>
        <p:nvSpPr>
          <p:cNvPr id="7" name="内容占位符 3"/>
          <p:cNvSpPr txBox="1"/>
          <p:nvPr/>
        </p:nvSpPr>
        <p:spPr bwMode="auto">
          <a:xfrm>
            <a:off x="214282" y="6020072"/>
            <a:ext cx="8498166" cy="649288"/>
          </a:xfrm>
          <a:prstGeom prst="rect">
            <a:avLst/>
          </a:prstGeom>
          <a:noFill/>
          <a:ln w="9525">
            <a:noFill/>
            <a:miter lim="800000"/>
          </a:ln>
        </p:spPr>
        <p:txBody>
          <a:bodyPr/>
          <a:lstStyle/>
          <a:p>
            <a:pPr latinLnBrk="1">
              <a:defRPr/>
            </a:pPr>
            <a:endParaRPr lang="zh-CN" altLang="zh-CN" sz="2000" b="1" dirty="0">
              <a:solidFill>
                <a:srgbClr val="002060"/>
              </a:solidFill>
              <a:latin typeface="Arial" panose="020B0604020202020204" pitchFamily="34" charset="0"/>
              <a:ea typeface="+mn-ea"/>
            </a:endParaRPr>
          </a:p>
          <a:p>
            <a:pPr marL="342900" indent="-342900" eaLnBrk="0" hangingPunct="0">
              <a:spcBef>
                <a:spcPct val="20000"/>
              </a:spcBef>
              <a:buFontTx/>
              <a:buChar char="•"/>
              <a:defRPr/>
            </a:pPr>
            <a:endParaRPr lang="zh-CN" altLang="zh-CN" sz="3200" dirty="0">
              <a:solidFill>
                <a:srgbClr val="C00000"/>
              </a:solidFill>
              <a:latin typeface="Arial" panose="020B0604020202020204"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pic>
        <p:nvPicPr>
          <p:cNvPr id="3" name="图片 2" descr="佩达尔单一园珍藏"/>
          <p:cNvPicPr>
            <a:picLocks noChangeAspect="1"/>
          </p:cNvPicPr>
          <p:nvPr/>
        </p:nvPicPr>
        <p:blipFill>
          <a:blip r:embed="rId2" cstate="print"/>
          <a:srcRect l="39563" t="5053" r="35372" b="6080"/>
          <a:stretch>
            <a:fillRect/>
          </a:stretch>
        </p:blipFill>
        <p:spPr>
          <a:xfrm>
            <a:off x="1115616" y="1241643"/>
            <a:ext cx="1471632" cy="4830563"/>
          </a:xfrm>
          <a:prstGeom prst="rect">
            <a:avLst/>
          </a:prstGeom>
        </p:spPr>
      </p:pic>
      <p:sp>
        <p:nvSpPr>
          <p:cNvPr id="6" name="内容占位符 3"/>
          <p:cNvSpPr txBox="1">
            <a:spLocks/>
          </p:cNvSpPr>
          <p:nvPr/>
        </p:nvSpPr>
        <p:spPr bwMode="auto">
          <a:xfrm>
            <a:off x="142876" y="6021288"/>
            <a:ext cx="8929718" cy="649288"/>
          </a:xfrm>
          <a:prstGeom prst="rect">
            <a:avLst/>
          </a:prstGeom>
          <a:noFill/>
          <a:ln w="9525">
            <a:noFill/>
            <a:miter lim="800000"/>
            <a:headEnd/>
            <a:tailEnd/>
          </a:ln>
        </p:spPr>
        <p:txBody>
          <a:bodyPr/>
          <a:lstStyle/>
          <a:p>
            <a:pPr latinLnBrk="1">
              <a:defRPr/>
            </a:pPr>
            <a:r>
              <a:rPr lang="zh-CN" altLang="en-US" sz="2000" b="1" dirty="0" smtClean="0">
                <a:solidFill>
                  <a:srgbClr val="002060"/>
                </a:solidFill>
              </a:rPr>
              <a:t>       </a:t>
            </a:r>
            <a:r>
              <a:rPr lang="zh-CN" altLang="en-US" sz="2200" b="1" dirty="0" smtClean="0">
                <a:solidFill>
                  <a:srgbClr val="002060"/>
                </a:solidFill>
              </a:rPr>
              <a:t>佩达尔单一园珍藏，夺得过十次意大利大红虾三杯奖，因此为酒庄赢得一颗星。大红虾是意大利专业酒评，十个三杯奖本身就是至高荣誉。</a:t>
            </a:r>
            <a:endParaRPr lang="zh-CN" altLang="zh-CN" sz="2200" b="1" dirty="0">
              <a:solidFill>
                <a:srgbClr val="002060"/>
              </a:solidFill>
              <a:latin typeface="Arial" pitchFamily="34" charset="0"/>
              <a:ea typeface="+mn-ea"/>
            </a:endParaRPr>
          </a:p>
          <a:p>
            <a:pPr marL="342900" indent="-342900" eaLnBrk="0" hangingPunct="0">
              <a:spcBef>
                <a:spcPct val="20000"/>
              </a:spcBef>
              <a:buFontTx/>
              <a:buChar char="•"/>
              <a:defRPr/>
            </a:pPr>
            <a:endParaRPr lang="zh-CN" altLang="zh-CN" sz="3200" dirty="0">
              <a:solidFill>
                <a:srgbClr val="C00000"/>
              </a:solidFill>
              <a:latin typeface="Arial"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a:xfrm>
            <a:off x="36512" y="142852"/>
            <a:ext cx="7535884" cy="609600"/>
          </a:xfrm>
        </p:spPr>
        <p:txBody>
          <a:bodyPr/>
          <a:lstStyle/>
          <a:p>
            <a:pPr eaLnBrk="1" hangingPunct="1"/>
            <a:r>
              <a:rPr lang="zh-CN" altLang="en-US" sz="3200" dirty="0" smtClean="0">
                <a:ea typeface="宋体" panose="02010600030101010101" pitchFamily="2" charset="-122"/>
              </a:rPr>
              <a:t>一九一三老藤红葡萄酒</a:t>
            </a:r>
          </a:p>
        </p:txBody>
      </p:sp>
      <p:sp>
        <p:nvSpPr>
          <p:cNvPr id="18434" name="内容占位符 3"/>
          <p:cNvSpPr>
            <a:spLocks noGrp="1"/>
          </p:cNvSpPr>
          <p:nvPr>
            <p:ph idx="1"/>
          </p:nvPr>
        </p:nvSpPr>
        <p:spPr>
          <a:xfrm>
            <a:off x="2928926" y="1500174"/>
            <a:ext cx="6143636" cy="4929222"/>
          </a:xfrm>
        </p:spPr>
        <p:txBody>
          <a:bodyPr/>
          <a:lstStyle/>
          <a:p>
            <a:pPr latinLnBrk="1"/>
            <a:r>
              <a:rPr lang="zh-CN" altLang="en-US" sz="2200" dirty="0" smtClean="0">
                <a:solidFill>
                  <a:srgbClr val="C00000"/>
                </a:solidFill>
                <a:latin typeface="宋体" pitchFamily="2" charset="-122"/>
                <a:ea typeface="宋体" pitchFamily="2" charset="-122"/>
              </a:rPr>
              <a:t>产区</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意大利 · 普利亚</a:t>
            </a:r>
          </a:p>
          <a:p>
            <a:pPr latinLnBrk="1"/>
            <a:r>
              <a:rPr lang="zh-CN" altLang="en-US" sz="2200" dirty="0" smtClean="0">
                <a:solidFill>
                  <a:srgbClr val="C00000"/>
                </a:solidFill>
                <a:latin typeface="宋体" pitchFamily="2" charset="-122"/>
                <a:ea typeface="宋体" pitchFamily="2" charset="-122"/>
              </a:rPr>
              <a:t>葡萄品种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普里米蒂沃</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树龄：50年以上</a:t>
            </a:r>
          </a:p>
          <a:p>
            <a:pPr latinLnBrk="1"/>
            <a:r>
              <a:rPr lang="zh-CN" altLang="en-US" sz="2200" dirty="0" smtClean="0">
                <a:solidFill>
                  <a:srgbClr val="C00000"/>
                </a:solidFill>
                <a:latin typeface="宋体" pitchFamily="2" charset="-122"/>
                <a:ea typeface="宋体" pitchFamily="2" charset="-122"/>
              </a:rPr>
              <a:t>酒精度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14.5% vol</a:t>
            </a:r>
          </a:p>
          <a:p>
            <a:pPr latinLnBrk="1"/>
            <a:r>
              <a:rPr lang="zh-CN" altLang="en-US" sz="2200" dirty="0" smtClean="0">
                <a:solidFill>
                  <a:srgbClr val="C00000"/>
                </a:solidFill>
                <a:latin typeface="宋体" pitchFamily="2" charset="-122"/>
                <a:ea typeface="宋体" pitchFamily="2" charset="-122"/>
              </a:rPr>
              <a:t>陈</a:t>
            </a:r>
            <a:r>
              <a:rPr lang="zh-CN" altLang="en-US" sz="2200" dirty="0" smtClean="0">
                <a:solidFill>
                  <a:srgbClr val="C00000"/>
                </a:solidFill>
                <a:latin typeface="宋体" pitchFamily="2" charset="-122"/>
                <a:ea typeface="宋体" pitchFamily="2" charset="-122"/>
              </a:rPr>
              <a:t>酿时间</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6个月橡木桶，10个月不锈钢桶</a:t>
            </a:r>
          </a:p>
          <a:p>
            <a:pPr latinLnBrk="1"/>
            <a:r>
              <a:rPr lang="zh-CN" altLang="en-US" sz="2200" dirty="0" smtClean="0">
                <a:solidFill>
                  <a:srgbClr val="C00000"/>
                </a:solidFill>
                <a:latin typeface="宋体" pitchFamily="2" charset="-122"/>
                <a:ea typeface="宋体" pitchFamily="2" charset="-122"/>
              </a:rPr>
              <a:t>品</a:t>
            </a:r>
            <a:r>
              <a:rPr lang="zh-CN" altLang="en-US" sz="2200" dirty="0" smtClean="0">
                <a:solidFill>
                  <a:srgbClr val="C00000"/>
                </a:solidFill>
                <a:latin typeface="宋体" pitchFamily="2" charset="-122"/>
                <a:ea typeface="宋体" pitchFamily="2" charset="-122"/>
              </a:rPr>
              <a:t>酒笔记</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深邃的紫色中折射诱人的石榴石的红色</a:t>
            </a:r>
            <a:r>
              <a:rPr lang="zh-CN" altLang="en-US" sz="2200" dirty="0" smtClean="0">
                <a:solidFill>
                  <a:srgbClr val="C00000"/>
                </a:solidFill>
                <a:latin typeface="宋体" pitchFamily="2" charset="-122"/>
                <a:ea typeface="宋体" pitchFamily="2" charset="-122"/>
              </a:rPr>
              <a:t>。带</a:t>
            </a:r>
            <a:r>
              <a:rPr lang="zh-CN" altLang="en-US" sz="2200" dirty="0" smtClean="0">
                <a:solidFill>
                  <a:srgbClr val="C00000"/>
                </a:solidFill>
                <a:latin typeface="宋体" pitchFamily="2" charset="-122"/>
                <a:ea typeface="宋体" pitchFamily="2" charset="-122"/>
              </a:rPr>
              <a:t>有成熟李子和红樱桃的香</a:t>
            </a:r>
            <a:r>
              <a:rPr lang="zh-CN" altLang="en-US" sz="2200" dirty="0" smtClean="0">
                <a:solidFill>
                  <a:srgbClr val="C00000"/>
                </a:solidFill>
                <a:latin typeface="宋体" pitchFamily="2" charset="-122"/>
                <a:ea typeface="宋体" pitchFamily="2" charset="-122"/>
              </a:rPr>
              <a:t>气；入</a:t>
            </a:r>
            <a:r>
              <a:rPr lang="zh-CN" altLang="en-US" sz="2200" dirty="0" smtClean="0">
                <a:solidFill>
                  <a:srgbClr val="C00000"/>
                </a:solidFill>
                <a:latin typeface="宋体" pitchFamily="2" charset="-122"/>
                <a:ea typeface="宋体" pitchFamily="2" charset="-122"/>
              </a:rPr>
              <a:t>口柔顺</a:t>
            </a:r>
            <a:r>
              <a:rPr lang="zh-CN" altLang="en-US" sz="2200" dirty="0" smtClean="0">
                <a:solidFill>
                  <a:srgbClr val="C00000"/>
                </a:solidFill>
                <a:latin typeface="宋体" pitchFamily="2" charset="-122"/>
                <a:ea typeface="宋体" pitchFamily="2" charset="-122"/>
              </a:rPr>
              <a:t>，酒体饱满浑厚，滋</a:t>
            </a:r>
            <a:r>
              <a:rPr lang="zh-CN" altLang="en-US" sz="2200" dirty="0" smtClean="0">
                <a:solidFill>
                  <a:srgbClr val="C00000"/>
                </a:solidFill>
                <a:latin typeface="宋体" pitchFamily="2" charset="-122"/>
                <a:ea typeface="宋体" pitchFamily="2" charset="-122"/>
              </a:rPr>
              <a:t>味丰富，回味悠长</a:t>
            </a:r>
            <a:r>
              <a:rPr lang="zh-CN" altLang="en-US" sz="2200" dirty="0" smtClean="0">
                <a:solidFill>
                  <a:srgbClr val="C00000"/>
                </a:solidFill>
                <a:latin typeface="宋体" pitchFamily="2" charset="-122"/>
                <a:ea typeface="宋体" pitchFamily="2" charset="-122"/>
              </a:rPr>
              <a:t>。</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瓶</a:t>
            </a:r>
            <a:r>
              <a:rPr lang="zh-CN" altLang="en-US" sz="2200" dirty="0" smtClean="0">
                <a:solidFill>
                  <a:srgbClr val="C00000"/>
                </a:solidFill>
                <a:latin typeface="宋体" pitchFamily="2" charset="-122"/>
                <a:ea typeface="宋体" pitchFamily="2" charset="-122"/>
              </a:rPr>
              <a:t>型：</a:t>
            </a:r>
            <a:r>
              <a:rPr lang="en-US" altLang="zh-CN" sz="2200" dirty="0" smtClean="0">
                <a:solidFill>
                  <a:srgbClr val="C00000"/>
                </a:solidFill>
                <a:latin typeface="宋体" pitchFamily="2" charset="-122"/>
                <a:ea typeface="宋体" pitchFamily="2" charset="-122"/>
              </a:rPr>
              <a:t>1200</a:t>
            </a:r>
            <a:r>
              <a:rPr lang="zh-CN" altLang="en-US" sz="2200" dirty="0" smtClean="0">
                <a:solidFill>
                  <a:srgbClr val="C00000"/>
                </a:solidFill>
                <a:latin typeface="宋体" pitchFamily="2" charset="-122"/>
                <a:ea typeface="宋体" pitchFamily="2" charset="-122"/>
              </a:rPr>
              <a:t>克超重瓶</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适饮温度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18-20</a:t>
            </a:r>
            <a:r>
              <a:rPr lang="zh-CN" altLang="zh-CN" sz="2200" dirty="0" smtClean="0">
                <a:solidFill>
                  <a:srgbClr val="C00000"/>
                </a:solidFill>
                <a:latin typeface="宋体" pitchFamily="2" charset="-122"/>
                <a:ea typeface="宋体" pitchFamily="2" charset="-122"/>
              </a:rPr>
              <a:t> ℃</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佐</a:t>
            </a:r>
            <a:r>
              <a:rPr lang="zh-CN" altLang="en-US" sz="2200" dirty="0" smtClean="0">
                <a:solidFill>
                  <a:srgbClr val="C00000"/>
                </a:solidFill>
                <a:latin typeface="宋体" pitchFamily="2" charset="-122"/>
                <a:ea typeface="宋体" pitchFamily="2" charset="-122"/>
              </a:rPr>
              <a:t>餐搭配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烤肉</a:t>
            </a:r>
            <a:r>
              <a:rPr lang="zh-CN" altLang="en-US" sz="2200" dirty="0" smtClean="0">
                <a:solidFill>
                  <a:srgbClr val="C00000"/>
                </a:solidFill>
                <a:latin typeface="宋体" pitchFamily="2" charset="-122"/>
                <a:ea typeface="宋体" pitchFamily="2" charset="-122"/>
              </a:rPr>
              <a:t>、奶酪、香肠</a:t>
            </a:r>
          </a:p>
          <a:p>
            <a:pPr latinLnBrk="1">
              <a:buNone/>
            </a:pPr>
            <a:endParaRPr lang="zh-CN" altLang="en-US" sz="2200" dirty="0" smtClean="0">
              <a:solidFill>
                <a:srgbClr val="C00000"/>
              </a:solidFill>
              <a:ea typeface="宋体" panose="02010600030101010101" pitchFamily="2" charset="-122"/>
            </a:endParaRPr>
          </a:p>
        </p:txBody>
      </p:sp>
      <p:sp>
        <p:nvSpPr>
          <p:cNvPr id="7" name="内容占位符 3"/>
          <p:cNvSpPr txBox="1"/>
          <p:nvPr/>
        </p:nvSpPr>
        <p:spPr bwMode="auto">
          <a:xfrm>
            <a:off x="214282" y="6020072"/>
            <a:ext cx="8498166" cy="649288"/>
          </a:xfrm>
          <a:prstGeom prst="rect">
            <a:avLst/>
          </a:prstGeom>
          <a:noFill/>
          <a:ln w="9525">
            <a:noFill/>
            <a:miter lim="800000"/>
          </a:ln>
        </p:spPr>
        <p:txBody>
          <a:bodyPr/>
          <a:lstStyle/>
          <a:p>
            <a:pPr latinLnBrk="1">
              <a:defRPr/>
            </a:pPr>
            <a:endParaRPr lang="zh-CN" altLang="zh-CN" sz="2000" b="1" dirty="0">
              <a:solidFill>
                <a:srgbClr val="002060"/>
              </a:solidFill>
              <a:latin typeface="Arial" panose="020B0604020202020204" pitchFamily="34" charset="0"/>
              <a:ea typeface="+mn-ea"/>
            </a:endParaRPr>
          </a:p>
          <a:p>
            <a:pPr marL="342900" indent="-342900" eaLnBrk="0" hangingPunct="0">
              <a:spcBef>
                <a:spcPct val="20000"/>
              </a:spcBef>
              <a:buFontTx/>
              <a:buChar char="•"/>
              <a:defRPr/>
            </a:pPr>
            <a:endParaRPr lang="zh-CN" altLang="zh-CN" sz="3200" dirty="0">
              <a:solidFill>
                <a:srgbClr val="C00000"/>
              </a:solidFill>
              <a:latin typeface="Arial" panose="020B0604020202020204"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pic>
        <p:nvPicPr>
          <p:cNvPr id="2" name="图片 1" descr="未标题-2"/>
          <p:cNvPicPr>
            <a:picLocks noChangeAspect="1"/>
          </p:cNvPicPr>
          <p:nvPr/>
        </p:nvPicPr>
        <p:blipFill>
          <a:blip r:embed="rId2" cstate="print"/>
          <a:srcRect l="34380" t="3152" r="37107" b="838"/>
          <a:stretch>
            <a:fillRect/>
          </a:stretch>
        </p:blipFill>
        <p:spPr>
          <a:xfrm>
            <a:off x="947080" y="1196752"/>
            <a:ext cx="1624656" cy="4932000"/>
          </a:xfrm>
          <a:prstGeom prst="rect">
            <a:avLst/>
          </a:prstGeom>
        </p:spPr>
      </p:pic>
      <p:sp>
        <p:nvSpPr>
          <p:cNvPr id="6" name="内容占位符 3"/>
          <p:cNvSpPr txBox="1">
            <a:spLocks/>
          </p:cNvSpPr>
          <p:nvPr/>
        </p:nvSpPr>
        <p:spPr bwMode="auto">
          <a:xfrm>
            <a:off x="331912" y="6021288"/>
            <a:ext cx="8498166" cy="649288"/>
          </a:xfrm>
          <a:prstGeom prst="rect">
            <a:avLst/>
          </a:prstGeom>
          <a:noFill/>
          <a:ln w="9525">
            <a:noFill/>
            <a:miter lim="800000"/>
            <a:headEnd/>
            <a:tailEnd/>
          </a:ln>
        </p:spPr>
        <p:txBody>
          <a:bodyPr/>
          <a:lstStyle/>
          <a:p>
            <a:pPr latinLnBrk="1">
              <a:defRPr/>
            </a:pPr>
            <a:r>
              <a:rPr lang="zh-CN" altLang="en-US" sz="2000" b="1" dirty="0" smtClean="0">
                <a:solidFill>
                  <a:srgbClr val="002060"/>
                </a:solidFill>
                <a:ea typeface="宋体" panose="02010600030101010101" pitchFamily="2" charset="-122"/>
              </a:rPr>
              <a:t> </a:t>
            </a:r>
            <a:r>
              <a:rPr lang="zh-CN" altLang="en-US" sz="2000" b="1" dirty="0" smtClean="0">
                <a:solidFill>
                  <a:srgbClr val="002060"/>
                </a:solidFill>
                <a:ea typeface="宋体" panose="02010600030101010101" pitchFamily="2" charset="-122"/>
              </a:rPr>
              <a:t>    </a:t>
            </a:r>
            <a:r>
              <a:rPr lang="zh-CN" altLang="en-US" sz="2200" b="1" dirty="0" smtClean="0">
                <a:solidFill>
                  <a:srgbClr val="002060"/>
                </a:solidFill>
                <a:latin typeface="宋体" pitchFamily="2" charset="-122"/>
                <a:ea typeface="宋体" pitchFamily="2" charset="-122"/>
              </a:rPr>
              <a:t>“</a:t>
            </a:r>
            <a:r>
              <a:rPr lang="zh-CN" altLang="en-US" sz="2200" b="1" dirty="0" smtClean="0">
                <a:solidFill>
                  <a:srgbClr val="002060"/>
                </a:solidFill>
                <a:latin typeface="宋体" pitchFamily="2" charset="-122"/>
                <a:ea typeface="宋体" pitchFamily="2" charset="-122"/>
              </a:rPr>
              <a:t>一九一三”是老庄主购买这片葡萄园</a:t>
            </a:r>
            <a:r>
              <a:rPr lang="zh-CN" altLang="en-US" sz="2200" b="1" dirty="0" smtClean="0">
                <a:solidFill>
                  <a:srgbClr val="002060"/>
                </a:solidFill>
                <a:latin typeface="宋体" pitchFamily="2" charset="-122"/>
                <a:ea typeface="宋体" pitchFamily="2" charset="-122"/>
              </a:rPr>
              <a:t>的年份。</a:t>
            </a:r>
            <a:r>
              <a:rPr lang="zh-CN" altLang="en-US" sz="2200" b="1" dirty="0" smtClean="0">
                <a:solidFill>
                  <a:srgbClr val="002060"/>
                </a:solidFill>
                <a:latin typeface="宋体" pitchFamily="2" charset="-122"/>
                <a:ea typeface="宋体" pitchFamily="2" charset="-122"/>
              </a:rPr>
              <a:t>葡萄树都是50年以上老腾，酒体饱满浑厚</a:t>
            </a:r>
            <a:r>
              <a:rPr lang="zh-CN" altLang="en-US" sz="2200" b="1" dirty="0" smtClean="0">
                <a:solidFill>
                  <a:srgbClr val="002060"/>
                </a:solidFill>
                <a:latin typeface="宋体" pitchFamily="2" charset="-122"/>
                <a:ea typeface="宋体" pitchFamily="2" charset="-122"/>
              </a:rPr>
              <a:t>。</a:t>
            </a:r>
            <a:r>
              <a:rPr lang="en-US" altLang="zh-CN" sz="2200" b="1" dirty="0" smtClean="0">
                <a:solidFill>
                  <a:srgbClr val="002060"/>
                </a:solidFill>
                <a:latin typeface="宋体" pitchFamily="2" charset="-122"/>
                <a:ea typeface="宋体" pitchFamily="2" charset="-122"/>
              </a:rPr>
              <a:t>1200</a:t>
            </a:r>
            <a:r>
              <a:rPr lang="zh-CN" altLang="en-US" sz="2200" b="1" dirty="0" smtClean="0">
                <a:solidFill>
                  <a:srgbClr val="002060"/>
                </a:solidFill>
                <a:latin typeface="宋体" pitchFamily="2" charset="-122"/>
                <a:ea typeface="宋体" pitchFamily="2" charset="-122"/>
              </a:rPr>
              <a:t>克超重</a:t>
            </a:r>
            <a:r>
              <a:rPr lang="zh-CN" altLang="en-US" sz="2200" b="1" dirty="0" smtClean="0">
                <a:solidFill>
                  <a:srgbClr val="002060"/>
                </a:solidFill>
                <a:latin typeface="宋体" pitchFamily="2" charset="-122"/>
                <a:ea typeface="宋体" pitchFamily="2" charset="-122"/>
              </a:rPr>
              <a:t>瓶</a:t>
            </a:r>
            <a:r>
              <a:rPr lang="zh-CN" altLang="en-US" sz="2200" b="1" dirty="0" smtClean="0">
                <a:solidFill>
                  <a:srgbClr val="002060"/>
                </a:solidFill>
                <a:latin typeface="宋体" pitchFamily="2" charset="-122"/>
                <a:ea typeface="宋体" pitchFamily="2" charset="-122"/>
              </a:rPr>
              <a:t>，整体风格</a:t>
            </a:r>
            <a:r>
              <a:rPr lang="zh-CN" altLang="en-US" sz="2200" b="1" dirty="0" smtClean="0">
                <a:solidFill>
                  <a:srgbClr val="002060"/>
                </a:solidFill>
                <a:latin typeface="宋体" pitchFamily="2" charset="-122"/>
                <a:ea typeface="宋体" pitchFamily="2" charset="-122"/>
              </a:rPr>
              <a:t>厚</a:t>
            </a:r>
            <a:r>
              <a:rPr lang="zh-CN" altLang="en-US" sz="2200" b="1" dirty="0" smtClean="0">
                <a:solidFill>
                  <a:srgbClr val="002060"/>
                </a:solidFill>
                <a:latin typeface="宋体" pitchFamily="2" charset="-122"/>
                <a:ea typeface="宋体" pitchFamily="2" charset="-122"/>
              </a:rPr>
              <a:t>重</a:t>
            </a:r>
            <a:r>
              <a:rPr lang="zh-CN" altLang="en-US" sz="2200" b="1" dirty="0" smtClean="0">
                <a:solidFill>
                  <a:srgbClr val="002060"/>
                </a:solidFill>
                <a:latin typeface="宋体" pitchFamily="2" charset="-122"/>
                <a:ea typeface="宋体" pitchFamily="2" charset="-122"/>
              </a:rPr>
              <a:t>大</a:t>
            </a:r>
            <a:r>
              <a:rPr lang="zh-CN" altLang="en-US" sz="2200" b="1" dirty="0" smtClean="0">
                <a:solidFill>
                  <a:srgbClr val="002060"/>
                </a:solidFill>
                <a:latin typeface="宋体" pitchFamily="2" charset="-122"/>
                <a:ea typeface="宋体" pitchFamily="2" charset="-122"/>
              </a:rPr>
              <a:t>气。</a:t>
            </a:r>
            <a:endParaRPr lang="zh-CN" altLang="zh-CN" sz="2200" b="1" dirty="0">
              <a:solidFill>
                <a:srgbClr val="002060"/>
              </a:solidFill>
              <a:latin typeface="宋体" pitchFamily="2" charset="-122"/>
              <a:ea typeface="宋体" pitchFamily="2" charset="-122"/>
            </a:endParaRPr>
          </a:p>
          <a:p>
            <a:pPr marL="342900" indent="-342900" eaLnBrk="0" hangingPunct="0">
              <a:spcBef>
                <a:spcPct val="20000"/>
              </a:spcBef>
              <a:buFontTx/>
              <a:buChar char="•"/>
              <a:defRPr/>
            </a:pPr>
            <a:endParaRPr lang="zh-CN" altLang="zh-CN" sz="3200" dirty="0">
              <a:solidFill>
                <a:srgbClr val="C00000"/>
              </a:solidFill>
              <a:latin typeface="Arial"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a:xfrm>
            <a:off x="36512" y="142852"/>
            <a:ext cx="7535884" cy="609600"/>
          </a:xfrm>
        </p:spPr>
        <p:txBody>
          <a:bodyPr/>
          <a:lstStyle/>
          <a:p>
            <a:pPr eaLnBrk="1" hangingPunct="1"/>
            <a:r>
              <a:rPr lang="zh-CN" altLang="en-US" sz="3200" dirty="0" smtClean="0">
                <a:ea typeface="宋体" panose="02010600030101010101" pitchFamily="2" charset="-122"/>
              </a:rPr>
              <a:t>维利塔斯桃红葡萄酒</a:t>
            </a:r>
          </a:p>
        </p:txBody>
      </p:sp>
      <p:sp>
        <p:nvSpPr>
          <p:cNvPr id="18434" name="内容占位符 3"/>
          <p:cNvSpPr>
            <a:spLocks noGrp="1"/>
          </p:cNvSpPr>
          <p:nvPr>
            <p:ph idx="1"/>
          </p:nvPr>
        </p:nvSpPr>
        <p:spPr>
          <a:xfrm>
            <a:off x="3357554" y="1957404"/>
            <a:ext cx="5286412" cy="3829050"/>
          </a:xfrm>
        </p:spPr>
        <p:txBody>
          <a:bodyPr/>
          <a:lstStyle/>
          <a:p>
            <a:pPr latinLnBrk="1"/>
            <a:r>
              <a:rPr lang="zh-CN" altLang="en-US" sz="2200" dirty="0" smtClean="0">
                <a:solidFill>
                  <a:srgbClr val="C00000"/>
                </a:solidFill>
                <a:latin typeface="宋体" pitchFamily="2" charset="-122"/>
                <a:ea typeface="宋体" pitchFamily="2" charset="-122"/>
              </a:rPr>
              <a:t>产区</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意大利 · 普利亚-蒙特堡DOCG</a:t>
            </a:r>
          </a:p>
          <a:p>
            <a:pPr latinLnBrk="1"/>
            <a:r>
              <a:rPr lang="zh-CN" altLang="en-US" sz="2200" dirty="0" smtClean="0">
                <a:solidFill>
                  <a:srgbClr val="C00000"/>
                </a:solidFill>
                <a:latin typeface="宋体" pitchFamily="2" charset="-122"/>
                <a:ea typeface="宋体" pitchFamily="2" charset="-122"/>
              </a:rPr>
              <a:t>葡萄品种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黑博比诺</a:t>
            </a:r>
          </a:p>
          <a:p>
            <a:pPr latinLnBrk="1"/>
            <a:r>
              <a:rPr lang="zh-CN" altLang="en-US" sz="2200" dirty="0" smtClean="0">
                <a:solidFill>
                  <a:srgbClr val="C00000"/>
                </a:solidFill>
                <a:latin typeface="宋体" pitchFamily="2" charset="-122"/>
                <a:ea typeface="宋体" pitchFamily="2" charset="-122"/>
              </a:rPr>
              <a:t>酒精度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12% vol</a:t>
            </a:r>
          </a:p>
          <a:p>
            <a:pPr latinLnBrk="1"/>
            <a:r>
              <a:rPr lang="zh-CN" altLang="en-US" sz="2200" dirty="0" smtClean="0">
                <a:solidFill>
                  <a:srgbClr val="C00000"/>
                </a:solidFill>
                <a:latin typeface="宋体" pitchFamily="2" charset="-122"/>
                <a:ea typeface="宋体" pitchFamily="2" charset="-122"/>
              </a:rPr>
              <a:t>品</a:t>
            </a:r>
            <a:r>
              <a:rPr lang="zh-CN" altLang="en-US" sz="2200" dirty="0" smtClean="0">
                <a:solidFill>
                  <a:srgbClr val="C00000"/>
                </a:solidFill>
                <a:latin typeface="宋体" pitchFamily="2" charset="-122"/>
                <a:ea typeface="宋体" pitchFamily="2" charset="-122"/>
              </a:rPr>
              <a:t>酒笔记</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漂亮的深桃红色，红色水果的香气，入口清新饱满，口感柔顺平衡。此款DOCG桃红，葡萄来自海拔450-500米的丘陵，土壤以石灰岩为主</a:t>
            </a:r>
            <a:r>
              <a:rPr lang="zh-CN" altLang="en-US" sz="2200" dirty="0" smtClean="0">
                <a:solidFill>
                  <a:srgbClr val="C00000"/>
                </a:solidFill>
                <a:latin typeface="宋体" pitchFamily="2" charset="-122"/>
                <a:ea typeface="宋体" pitchFamily="2" charset="-122"/>
              </a:rPr>
              <a:t>。</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适</a:t>
            </a:r>
            <a:r>
              <a:rPr lang="zh-CN" altLang="en-US" sz="2200" dirty="0" smtClean="0">
                <a:solidFill>
                  <a:srgbClr val="C00000"/>
                </a:solidFill>
                <a:latin typeface="宋体" pitchFamily="2" charset="-122"/>
                <a:ea typeface="宋体" pitchFamily="2" charset="-122"/>
              </a:rPr>
              <a:t>饮温度</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10</a:t>
            </a:r>
            <a:r>
              <a:rPr lang="zh-CN" altLang="zh-CN" sz="2200" dirty="0" smtClean="0">
                <a:solidFill>
                  <a:srgbClr val="C00000"/>
                </a:solidFill>
                <a:latin typeface="宋体" pitchFamily="2" charset="-122"/>
                <a:ea typeface="宋体" pitchFamily="2" charset="-122"/>
              </a:rPr>
              <a:t> </a:t>
            </a:r>
            <a:r>
              <a:rPr lang="zh-CN" altLang="zh-CN" sz="2200" dirty="0" smtClean="0">
                <a:solidFill>
                  <a:srgbClr val="C00000"/>
                </a:solidFill>
                <a:latin typeface="宋体" pitchFamily="2" charset="-122"/>
                <a:ea typeface="宋体" pitchFamily="2" charset="-122"/>
              </a:rPr>
              <a:t>℃</a:t>
            </a:r>
            <a:endParaRPr lang="en-US" altLang="zh-CN" sz="2200" dirty="0" smtClean="0">
              <a:solidFill>
                <a:srgbClr val="C00000"/>
              </a:solidFill>
              <a:latin typeface="宋体" pitchFamily="2" charset="-122"/>
              <a:ea typeface="宋体" pitchFamily="2" charset="-122"/>
            </a:endParaRPr>
          </a:p>
          <a:p>
            <a:pPr latinLnBrk="1"/>
            <a:r>
              <a:rPr lang="zh-CN" altLang="en-US" sz="2200" dirty="0" smtClean="0">
                <a:solidFill>
                  <a:srgbClr val="C00000"/>
                </a:solidFill>
                <a:latin typeface="宋体" pitchFamily="2" charset="-122"/>
                <a:ea typeface="宋体" pitchFamily="2" charset="-122"/>
              </a:rPr>
              <a:t>佐餐搭配</a:t>
            </a:r>
            <a:r>
              <a:rPr lang="zh-CN" altLang="en-US" sz="2200" dirty="0" smtClean="0">
                <a:solidFill>
                  <a:srgbClr val="C00000"/>
                </a:solidFill>
                <a:latin typeface="宋体" pitchFamily="2" charset="-122"/>
                <a:ea typeface="宋体" pitchFamily="2" charset="-122"/>
                <a:sym typeface="+mn-ea"/>
              </a:rPr>
              <a:t>：</a:t>
            </a:r>
            <a:r>
              <a:rPr lang="zh-CN" altLang="en-US" sz="2200" dirty="0" smtClean="0">
                <a:solidFill>
                  <a:srgbClr val="C00000"/>
                </a:solidFill>
                <a:latin typeface="宋体" pitchFamily="2" charset="-122"/>
                <a:ea typeface="宋体" pitchFamily="2" charset="-122"/>
              </a:rPr>
              <a:t>海鲜、禽肉</a:t>
            </a:r>
            <a:endParaRPr lang="zh-CN" altLang="en-US" sz="2200" dirty="0" smtClean="0">
              <a:solidFill>
                <a:srgbClr val="C00000"/>
              </a:solidFill>
              <a:latin typeface="宋体" pitchFamily="2" charset="-122"/>
              <a:ea typeface="宋体" pitchFamily="2" charset="-122"/>
            </a:endParaRPr>
          </a:p>
          <a:p>
            <a:pPr latinLnBrk="1"/>
            <a:endParaRPr lang="zh-CN" altLang="en-US" sz="2200" dirty="0" smtClean="0">
              <a:solidFill>
                <a:srgbClr val="C00000"/>
              </a:solidFill>
              <a:latin typeface="宋体" pitchFamily="2" charset="-122"/>
              <a:ea typeface="宋体" pitchFamily="2" charset="-122"/>
            </a:endParaRPr>
          </a:p>
          <a:p>
            <a:pPr latinLnBrk="1"/>
            <a:endParaRPr lang="zh-CN" altLang="en-US" sz="2200" dirty="0" smtClean="0">
              <a:solidFill>
                <a:srgbClr val="C00000"/>
              </a:solidFill>
              <a:latin typeface="宋体" pitchFamily="2" charset="-122"/>
              <a:ea typeface="宋体" pitchFamily="2" charset="-122"/>
            </a:endParaRPr>
          </a:p>
        </p:txBody>
      </p:sp>
      <p:sp>
        <p:nvSpPr>
          <p:cNvPr id="7" name="内容占位符 3"/>
          <p:cNvSpPr txBox="1"/>
          <p:nvPr/>
        </p:nvSpPr>
        <p:spPr bwMode="auto">
          <a:xfrm>
            <a:off x="214282" y="6020072"/>
            <a:ext cx="8498166" cy="649288"/>
          </a:xfrm>
          <a:prstGeom prst="rect">
            <a:avLst/>
          </a:prstGeom>
          <a:noFill/>
          <a:ln w="9525">
            <a:noFill/>
            <a:miter lim="800000"/>
          </a:ln>
        </p:spPr>
        <p:txBody>
          <a:bodyPr/>
          <a:lstStyle/>
          <a:p>
            <a:pPr latinLnBrk="1">
              <a:defRPr/>
            </a:pPr>
            <a:endParaRPr lang="zh-CN" altLang="zh-CN" sz="2000" b="1" dirty="0">
              <a:solidFill>
                <a:srgbClr val="002060"/>
              </a:solidFill>
              <a:latin typeface="Arial" panose="020B0604020202020204" pitchFamily="34" charset="0"/>
              <a:ea typeface="+mn-ea"/>
            </a:endParaRPr>
          </a:p>
          <a:p>
            <a:pPr marL="342900" indent="-342900" eaLnBrk="0" hangingPunct="0">
              <a:spcBef>
                <a:spcPct val="20000"/>
              </a:spcBef>
              <a:buFontTx/>
              <a:buChar char="•"/>
              <a:defRPr/>
            </a:pPr>
            <a:endParaRPr lang="zh-CN" altLang="zh-CN" sz="3200" dirty="0">
              <a:solidFill>
                <a:srgbClr val="C00000"/>
              </a:solidFill>
              <a:latin typeface="Arial" panose="020B0604020202020204"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pic>
        <p:nvPicPr>
          <p:cNvPr id="2" name="图片 1" descr="维利塔斯桃红"/>
          <p:cNvPicPr>
            <a:picLocks noChangeAspect="1"/>
          </p:cNvPicPr>
          <p:nvPr/>
        </p:nvPicPr>
        <p:blipFill>
          <a:blip r:embed="rId2" cstate="print"/>
          <a:srcRect l="36935" t="2556" r="35392" b="886"/>
          <a:stretch>
            <a:fillRect/>
          </a:stretch>
        </p:blipFill>
        <p:spPr>
          <a:xfrm>
            <a:off x="899592" y="1247611"/>
            <a:ext cx="1529268" cy="4845685"/>
          </a:xfrm>
          <a:prstGeom prst="rect">
            <a:avLst/>
          </a:prstGeom>
        </p:spPr>
      </p:pic>
      <p:sp>
        <p:nvSpPr>
          <p:cNvPr id="6" name="内容占位符 3"/>
          <p:cNvSpPr txBox="1">
            <a:spLocks/>
          </p:cNvSpPr>
          <p:nvPr/>
        </p:nvSpPr>
        <p:spPr bwMode="auto">
          <a:xfrm>
            <a:off x="331912" y="6021288"/>
            <a:ext cx="8498166" cy="649288"/>
          </a:xfrm>
          <a:prstGeom prst="rect">
            <a:avLst/>
          </a:prstGeom>
          <a:noFill/>
          <a:ln w="9525">
            <a:noFill/>
            <a:miter lim="800000"/>
            <a:headEnd/>
            <a:tailEnd/>
          </a:ln>
        </p:spPr>
        <p:txBody>
          <a:bodyPr/>
          <a:lstStyle/>
          <a:p>
            <a:pPr latinLnBrk="1">
              <a:defRPr/>
            </a:pPr>
            <a:r>
              <a:rPr lang="zh-CN" altLang="en-US" sz="2200" b="1" dirty="0" smtClean="0">
                <a:solidFill>
                  <a:srgbClr val="C00000"/>
                </a:solidFill>
                <a:latin typeface="宋体" pitchFamily="2" charset="-122"/>
                <a:ea typeface="宋体" pitchFamily="2" charset="-122"/>
              </a:rPr>
              <a:t>   </a:t>
            </a:r>
            <a:r>
              <a:rPr lang="zh-CN" altLang="en-US" sz="2200" b="1" dirty="0" smtClean="0">
                <a:solidFill>
                  <a:srgbClr val="C00000"/>
                </a:solidFill>
                <a:latin typeface="宋体" pitchFamily="2" charset="-122"/>
                <a:ea typeface="宋体" pitchFamily="2" charset="-122"/>
              </a:rPr>
              <a:t> </a:t>
            </a:r>
            <a:r>
              <a:rPr lang="zh-CN" altLang="en-US" sz="2200" b="1" dirty="0" smtClean="0">
                <a:solidFill>
                  <a:srgbClr val="002060"/>
                </a:solidFill>
                <a:latin typeface="宋体" pitchFamily="2" charset="-122"/>
                <a:ea typeface="宋体" pitchFamily="2" charset="-122"/>
              </a:rPr>
              <a:t>蒙</a:t>
            </a:r>
            <a:r>
              <a:rPr lang="zh-CN" altLang="en-US" sz="2200" b="1" dirty="0" smtClean="0">
                <a:solidFill>
                  <a:srgbClr val="002060"/>
                </a:solidFill>
                <a:latin typeface="宋体" pitchFamily="2" charset="-122"/>
                <a:ea typeface="宋体" pitchFamily="2" charset="-122"/>
              </a:rPr>
              <a:t>特堡黑博比诺，是意大利唯一的DOCG桃红。得益</a:t>
            </a:r>
            <a:r>
              <a:rPr lang="zh-CN" altLang="en-US" sz="2200" b="1" dirty="0" smtClean="0">
                <a:solidFill>
                  <a:srgbClr val="002060"/>
                </a:solidFill>
                <a:latin typeface="宋体" pitchFamily="2" charset="-122"/>
                <a:ea typeface="宋体" pitchFamily="2" charset="-122"/>
              </a:rPr>
              <a:t>于葡萄园的</a:t>
            </a:r>
            <a:r>
              <a:rPr lang="zh-CN" altLang="en-US" sz="2200" b="1" dirty="0" smtClean="0">
                <a:solidFill>
                  <a:srgbClr val="002060"/>
                </a:solidFill>
                <a:latin typeface="宋体" pitchFamily="2" charset="-122"/>
                <a:ea typeface="宋体" pitchFamily="2" charset="-122"/>
              </a:rPr>
              <a:t>高海拔</a:t>
            </a:r>
            <a:r>
              <a:rPr lang="zh-CN" altLang="en-US" sz="2200" b="1" dirty="0" smtClean="0">
                <a:solidFill>
                  <a:srgbClr val="002060"/>
                </a:solidFill>
                <a:latin typeface="宋体" pitchFamily="2" charset="-122"/>
                <a:ea typeface="宋体" pitchFamily="2" charset="-122"/>
              </a:rPr>
              <a:t>，口感更加清新饱满。</a:t>
            </a:r>
            <a:endParaRPr lang="zh-CN" altLang="zh-CN" sz="2200" b="1" dirty="0">
              <a:solidFill>
                <a:srgbClr val="002060"/>
              </a:solidFill>
              <a:latin typeface="宋体" pitchFamily="2" charset="-122"/>
              <a:ea typeface="宋体" pitchFamily="2" charset="-122"/>
            </a:endParaRPr>
          </a:p>
          <a:p>
            <a:pPr marL="342900" indent="-342900" eaLnBrk="0" hangingPunct="0">
              <a:spcBef>
                <a:spcPct val="20000"/>
              </a:spcBef>
              <a:buFontTx/>
              <a:buChar char="•"/>
              <a:defRPr/>
            </a:pPr>
            <a:endParaRPr lang="zh-CN" altLang="zh-CN" sz="3200" dirty="0">
              <a:solidFill>
                <a:srgbClr val="C00000"/>
              </a:solidFill>
              <a:latin typeface="Arial" pitchFamily="34" charset="0"/>
              <a:ea typeface="+mn-ea"/>
            </a:endParaRPr>
          </a:p>
          <a:p>
            <a:pPr marL="342900" indent="-342900" eaLnBrk="0" hangingPunct="0">
              <a:spcBef>
                <a:spcPct val="20000"/>
              </a:spcBef>
              <a:buFontTx/>
              <a:buChar char="•"/>
              <a:defRPr/>
            </a:pPr>
            <a:endParaRPr lang="zh-CN" altLang="en-US" sz="3200" kern="0" dirty="0">
              <a:latin typeface="+mn-lt"/>
              <a:ea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gray">
          <a:xfrm>
            <a:off x="2555776" y="3573016"/>
            <a:ext cx="5486400" cy="685800"/>
          </a:xfrm>
          <a:prstGeom prst="rect">
            <a:avLst/>
          </a:prstGeom>
        </p:spPr>
        <p:txBody>
          <a:bodyPr wrap="none" fromWordArt="1">
            <a:prstTxWarp prst="textDeflate">
              <a:avLst>
                <a:gd name="adj" fmla="val 0"/>
              </a:avLst>
            </a:prstTxWarp>
          </a:bodyPr>
          <a:lstStyle/>
          <a:p>
            <a:pPr algn="ctr"/>
            <a:r>
              <a:rPr lang="en-US" altLang="zh-CN" sz="5400" b="1" kern="10" dirty="0">
                <a:ln w="25400">
                  <a:solidFill>
                    <a:schemeClr val="bg1"/>
                  </a:solidFill>
                  <a:round/>
                </a:ln>
                <a:gradFill rotWithShape="1">
                  <a:gsLst>
                    <a:gs pos="0">
                      <a:schemeClr val="tx2"/>
                    </a:gs>
                    <a:gs pos="100000">
                      <a:schemeClr val="accent1"/>
                    </a:gs>
                  </a:gsLst>
                  <a:lin ang="5400000" scaled="1"/>
                </a:gradFill>
                <a:effectLst>
                  <a:outerShdw dist="40161" dir="1106097" algn="ctr" rotWithShape="0">
                    <a:schemeClr val="bg2">
                      <a:alpha val="50000"/>
                    </a:schemeClr>
                  </a:outerShdw>
                </a:effectLst>
                <a:latin typeface="Verdana" panose="020B0604030504040204"/>
                <a:ea typeface="Verdana" panose="020B0604030504040204"/>
                <a:cs typeface="Verdana" panose="020B0604030504040204"/>
              </a:rPr>
              <a:t>Thank You !</a:t>
            </a:r>
            <a:endParaRPr lang="zh-CN" altLang="en-US" sz="5400" b="1" kern="10" dirty="0">
              <a:ln w="25400">
                <a:solidFill>
                  <a:schemeClr val="bg1"/>
                </a:solidFill>
                <a:round/>
              </a:ln>
              <a:gradFill rotWithShape="1">
                <a:gsLst>
                  <a:gs pos="0">
                    <a:schemeClr val="tx2"/>
                  </a:gs>
                  <a:gs pos="100000">
                    <a:schemeClr val="accent1"/>
                  </a:gs>
                </a:gsLst>
                <a:lin ang="5400000" scaled="1"/>
              </a:gradFill>
              <a:effectLst>
                <a:outerShdw dist="40161" dir="1106097" algn="ctr" rotWithShape="0">
                  <a:schemeClr val="bg2">
                    <a:alpha val="50000"/>
                  </a:schemeClr>
                </a:outerShdw>
              </a:effectLst>
              <a:latin typeface="Verdana" panose="020B0604030504040204"/>
              <a:cs typeface="Verdana" panose="020B0604030504040204"/>
            </a:endParaRPr>
          </a:p>
        </p:txBody>
      </p:sp>
      <p:sp>
        <p:nvSpPr>
          <p:cNvPr id="5" name="Rectangle 4"/>
          <p:cNvSpPr>
            <a:spLocks noGrp="1" noChangeArrowheads="1"/>
          </p:cNvSpPr>
          <p:nvPr>
            <p:ph type="ctrTitle"/>
          </p:nvPr>
        </p:nvSpPr>
        <p:spPr>
          <a:xfrm>
            <a:off x="1835696" y="3212976"/>
            <a:ext cx="7918576" cy="1785380"/>
          </a:xfrm>
        </p:spPr>
        <p:txBody>
          <a:bodyPr/>
          <a:lstStyle/>
          <a:p>
            <a:pPr algn="l" eaLnBrk="1" hangingPunct="1"/>
            <a:r>
              <a:rPr lang="en-US" altLang="zh-CN" sz="4800" dirty="0" smtClean="0">
                <a:ea typeface="宋体" panose="02010600030101010101" pitchFamily="2" charset="-122"/>
              </a:rPr>
              <a:t/>
            </a:r>
            <a:br>
              <a:rPr lang="en-US" altLang="zh-CN" sz="4800" dirty="0" smtClean="0">
                <a:ea typeface="宋体" panose="02010600030101010101" pitchFamily="2" charset="-122"/>
              </a:rPr>
            </a:br>
            <a:r>
              <a:rPr lang="en-US" altLang="zh-CN" sz="1200" dirty="0" smtClean="0">
                <a:ea typeface="宋体" panose="02010600030101010101" pitchFamily="2" charset="-122"/>
              </a:rPr>
              <a:t/>
            </a:r>
            <a:br>
              <a:rPr lang="en-US" altLang="zh-CN" sz="1200" dirty="0" smtClean="0">
                <a:ea typeface="宋体" panose="02010600030101010101" pitchFamily="2" charset="-122"/>
              </a:rPr>
            </a:br>
            <a:r>
              <a:rPr lang="en-US" altLang="zh-CN" sz="1200" dirty="0" smtClean="0">
                <a:ea typeface="宋体" panose="02010600030101010101" pitchFamily="2" charset="-122"/>
              </a:rPr>
              <a:t>                       </a:t>
            </a:r>
            <a:r>
              <a:rPr lang="zh-CN" altLang="en-US" sz="2400" dirty="0" smtClean="0">
                <a:solidFill>
                  <a:srgbClr val="0070C0"/>
                </a:solidFill>
                <a:latin typeface="宋体" panose="02010600030101010101" pitchFamily="2" charset="-122"/>
                <a:ea typeface="宋体" panose="02010600030101010101" pitchFamily="2" charset="-122"/>
              </a:rPr>
              <a:t>来自意大利南部瑰宝</a:t>
            </a:r>
            <a:r>
              <a:rPr lang="en-US" altLang="zh-CN" sz="2400" dirty="0" smtClean="0">
                <a:solidFill>
                  <a:srgbClr val="0070C0"/>
                </a:solidFill>
                <a:latin typeface="宋体" panose="02010600030101010101" pitchFamily="2" charset="-122"/>
                <a:ea typeface="宋体" panose="02010600030101010101" pitchFamily="2" charset="-122"/>
              </a:rPr>
              <a:t>——Puglia</a:t>
            </a:r>
            <a:r>
              <a:rPr lang="zh-CN" altLang="en-US" sz="2400" dirty="0" smtClean="0">
                <a:solidFill>
                  <a:srgbClr val="0070C0"/>
                </a:solidFill>
                <a:latin typeface="宋体" panose="02010600030101010101" pitchFamily="2" charset="-122"/>
                <a:ea typeface="宋体" panose="02010600030101010101" pitchFamily="2" charset="-122"/>
              </a:rPr>
              <a:t>普利亚</a:t>
            </a:r>
          </a:p>
        </p:txBody>
      </p:sp>
      <p:pic>
        <p:nvPicPr>
          <p:cNvPr id="2050" name="Picture 2"/>
          <p:cNvPicPr>
            <a:picLocks noChangeAspect="1" noChangeArrowheads="1"/>
          </p:cNvPicPr>
          <p:nvPr/>
        </p:nvPicPr>
        <p:blipFill>
          <a:blip r:embed="rId2" cstate="print"/>
          <a:srcRect/>
          <a:stretch>
            <a:fillRect/>
          </a:stretch>
        </p:blipFill>
        <p:spPr bwMode="auto">
          <a:xfrm>
            <a:off x="6472052" y="5589240"/>
            <a:ext cx="2340062" cy="101447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95536" y="188640"/>
            <a:ext cx="5533786" cy="609600"/>
          </a:xfrm>
        </p:spPr>
        <p:txBody>
          <a:bodyPr/>
          <a:lstStyle/>
          <a:p>
            <a:pPr eaLnBrk="1" hangingPunct="1"/>
            <a:r>
              <a:rPr lang="zh-CN" altLang="en-US" sz="3200" dirty="0" smtClean="0">
                <a:ea typeface="宋体" panose="02010600030101010101" pitchFamily="2" charset="-122"/>
              </a:rPr>
              <a:t>酒庄介绍</a:t>
            </a:r>
          </a:p>
        </p:txBody>
      </p:sp>
      <p:grpSp>
        <p:nvGrpSpPr>
          <p:cNvPr id="5123" name="Group 14"/>
          <p:cNvGrpSpPr/>
          <p:nvPr/>
        </p:nvGrpSpPr>
        <p:grpSpPr bwMode="auto">
          <a:xfrm>
            <a:off x="142844" y="1214422"/>
            <a:ext cx="8715436" cy="5429264"/>
            <a:chOff x="528" y="1392"/>
            <a:chExt cx="1158" cy="2085"/>
          </a:xfrm>
        </p:grpSpPr>
        <p:sp>
          <p:nvSpPr>
            <p:cNvPr id="17423" name="AutoShape 15"/>
            <p:cNvSpPr>
              <a:spLocks noChangeArrowheads="1"/>
            </p:cNvSpPr>
            <p:nvPr/>
          </p:nvSpPr>
          <p:spPr bwMode="gray">
            <a:xfrm>
              <a:off x="528" y="1392"/>
              <a:ext cx="1158" cy="2085"/>
            </a:xfrm>
            <a:prstGeom prst="roundRect">
              <a:avLst>
                <a:gd name="adj" fmla="val 16667"/>
              </a:avLst>
            </a:prstGeom>
            <a:solidFill>
              <a:schemeClr val="accent1"/>
            </a:solidFill>
            <a:ln w="38100">
              <a:solidFill>
                <a:schemeClr val="bg1"/>
              </a:solidFill>
              <a:round/>
            </a:ln>
            <a:effectLst>
              <a:outerShdw dist="107763" dir="2700000" algn="ctr" rotWithShape="0">
                <a:srgbClr val="808080">
                  <a:alpha val="50000"/>
                </a:srgbClr>
              </a:outerShdw>
            </a:effec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5131" name="AutoShape 16"/>
            <p:cNvSpPr>
              <a:spLocks noChangeArrowheads="1"/>
            </p:cNvSpPr>
            <p:nvPr/>
          </p:nvSpPr>
          <p:spPr bwMode="gray">
            <a:xfrm>
              <a:off x="625" y="1419"/>
              <a:ext cx="955" cy="447"/>
            </a:xfrm>
            <a:prstGeom prst="roundRect">
              <a:avLst>
                <a:gd name="adj" fmla="val 50000"/>
              </a:avLst>
            </a:prstGeom>
            <a:gradFill rotWithShape="1">
              <a:gsLst>
                <a:gs pos="0">
                  <a:schemeClr val="bg1"/>
                </a:gs>
                <a:gs pos="100000">
                  <a:schemeClr val="accent1"/>
                </a:gs>
              </a:gsLst>
              <a:lin ang="5400000" scaled="1"/>
            </a:gradFill>
            <a:ln w="9525">
              <a:noFill/>
              <a:round/>
            </a:ln>
          </p:spPr>
          <p:txBody>
            <a:bodyPr wrap="none" anchor="ctr"/>
            <a:lstStyle/>
            <a:p>
              <a:endParaRPr lang="zh-CN" altLang="en-US">
                <a:ea typeface="宋体" panose="02010600030101010101" pitchFamily="2" charset="-122"/>
              </a:endParaRPr>
            </a:p>
          </p:txBody>
        </p:sp>
      </p:grpSp>
      <p:grpSp>
        <p:nvGrpSpPr>
          <p:cNvPr id="5124" name="Group 17"/>
          <p:cNvGrpSpPr/>
          <p:nvPr/>
        </p:nvGrpSpPr>
        <p:grpSpPr bwMode="auto">
          <a:xfrm>
            <a:off x="1214414" y="1285860"/>
            <a:ext cx="6552728" cy="901824"/>
            <a:chOff x="1776" y="3504"/>
            <a:chExt cx="2400" cy="336"/>
          </a:xfrm>
        </p:grpSpPr>
        <p:sp>
          <p:nvSpPr>
            <p:cNvPr id="17426" name="AutoShape 18"/>
            <p:cNvSpPr>
              <a:spLocks noChangeArrowheads="1"/>
            </p:cNvSpPr>
            <p:nvPr/>
          </p:nvSpPr>
          <p:spPr bwMode="gray">
            <a:xfrm>
              <a:off x="1776" y="3504"/>
              <a:ext cx="2400" cy="336"/>
            </a:xfrm>
            <a:prstGeom prst="roundRect">
              <a:avLst>
                <a:gd name="adj" fmla="val 50000"/>
              </a:avLst>
            </a:prstGeom>
            <a:gradFill rotWithShape="1">
              <a:gsLst>
                <a:gs pos="0">
                  <a:srgbClr val="97CCF3"/>
                </a:gs>
                <a:gs pos="50000">
                  <a:srgbClr val="97CCF3">
                    <a:gamma/>
                    <a:shade val="84706"/>
                    <a:invGamma/>
                  </a:srgbClr>
                </a:gs>
                <a:gs pos="100000">
                  <a:srgbClr val="97CCF3"/>
                </a:gs>
              </a:gsLst>
              <a:lin ang="2700000" scaled="1"/>
            </a:gradFill>
            <a:ln w="38100" algn="ctr">
              <a:solidFill>
                <a:schemeClr val="bg1"/>
              </a:solidFill>
              <a:round/>
            </a:ln>
            <a:effectLst/>
          </p:spPr>
          <p:txBody>
            <a:bodyPr wrap="none" anchor="ctr"/>
            <a:lstStyle/>
            <a:p>
              <a:pPr algn="ctr" eaLnBrk="0" hangingPunct="0">
                <a:defRPr/>
              </a:pPr>
              <a:endParaRPr lang="zh-CN" altLang="en-US" sz="1400">
                <a:solidFill>
                  <a:schemeClr val="bg1"/>
                </a:solidFill>
                <a:effectLst>
                  <a:outerShdw blurRad="38100" dist="38100" dir="2700000" algn="tl">
                    <a:srgbClr val="000000"/>
                  </a:outerShdw>
                </a:effectLst>
                <a:latin typeface="Verdana" panose="020B0604030504040204" pitchFamily="34" charset="0"/>
                <a:ea typeface="宋体" panose="02010600030101010101" pitchFamily="2" charset="-122"/>
              </a:endParaRPr>
            </a:p>
          </p:txBody>
        </p:sp>
        <p:sp>
          <p:nvSpPr>
            <p:cNvPr id="17427" name="AutoShape 19"/>
            <p:cNvSpPr>
              <a:spLocks noChangeArrowheads="1"/>
            </p:cNvSpPr>
            <p:nvPr/>
          </p:nvSpPr>
          <p:spPr bwMode="gray">
            <a:xfrm>
              <a:off x="1890" y="3558"/>
              <a:ext cx="2160" cy="215"/>
            </a:xfrm>
            <a:prstGeom prst="roundRect">
              <a:avLst>
                <a:gd name="adj" fmla="val 50000"/>
              </a:avLst>
            </a:prstGeom>
            <a:gradFill rotWithShape="1">
              <a:gsLst>
                <a:gs pos="0">
                  <a:srgbClr val="97CCF3"/>
                </a:gs>
                <a:gs pos="50000">
                  <a:srgbClr val="97CCF3">
                    <a:gamma/>
                    <a:tint val="39216"/>
                    <a:invGamma/>
                  </a:srgbClr>
                </a:gs>
                <a:gs pos="100000">
                  <a:srgbClr val="97CCF3"/>
                </a:gs>
              </a:gsLst>
              <a:lin ang="2700000" scaled="1"/>
            </a:gradFill>
            <a:ln w="19050" algn="ctr">
              <a:solidFill>
                <a:schemeClr val="bg1"/>
              </a:solidFill>
              <a:round/>
            </a:ln>
            <a:effectLst/>
          </p:spPr>
          <p:txBody>
            <a:bodyPr wrap="none" anchor="ctr"/>
            <a:lstStyle/>
            <a:p>
              <a:pPr algn="ctr" eaLnBrk="0" hangingPunct="0">
                <a:defRPr/>
              </a:pPr>
              <a:r>
                <a:rPr lang="zh-CN" altLang="en-US" sz="2800" dirty="0">
                  <a:solidFill>
                    <a:schemeClr val="tx2"/>
                  </a:solidFill>
                  <a:effectLst>
                    <a:outerShdw blurRad="38100" dist="38100" dir="2700000" algn="tl">
                      <a:srgbClr val="000000"/>
                    </a:outerShdw>
                  </a:effectLst>
                  <a:latin typeface="Verdana" panose="020B0604030504040204" pitchFamily="34" charset="0"/>
                  <a:ea typeface="宋体" panose="02010600030101010101" pitchFamily="2" charset="-122"/>
                </a:rPr>
                <a:t> </a:t>
              </a:r>
              <a:r>
                <a:rPr lang="en-US" altLang="zh-CN" sz="2800" dirty="0" smtClean="0">
                  <a:ea typeface="宋体" panose="02010600030101010101" pitchFamily="2" charset="-122"/>
                </a:rPr>
                <a:t>TORREVENTO</a:t>
              </a:r>
              <a:r>
                <a:rPr lang="zh-CN" altLang="en-US" sz="2800" b="1" dirty="0" smtClean="0">
                  <a:ea typeface="宋体" panose="02010600030101010101" pitchFamily="2" charset="-122"/>
                </a:rPr>
                <a:t>（风塔）</a:t>
              </a:r>
              <a:endParaRPr lang="zh-CN" altLang="en-US" sz="2800" dirty="0">
                <a:latin typeface="Arial" panose="020B0604020202020204" pitchFamily="34" charset="0"/>
                <a:ea typeface="宋体" panose="02010600030101010101" pitchFamily="2" charset="-122"/>
              </a:endParaRPr>
            </a:p>
          </p:txBody>
        </p:sp>
      </p:grpSp>
      <p:sp>
        <p:nvSpPr>
          <p:cNvPr id="5126" name="Text Box 38"/>
          <p:cNvSpPr txBox="1">
            <a:spLocks noChangeArrowheads="1"/>
          </p:cNvSpPr>
          <p:nvPr/>
        </p:nvSpPr>
        <p:spPr bwMode="gray">
          <a:xfrm>
            <a:off x="1187450" y="3933825"/>
            <a:ext cx="6192838" cy="244475"/>
          </a:xfrm>
          <a:prstGeom prst="rect">
            <a:avLst/>
          </a:prstGeom>
          <a:noFill/>
          <a:ln w="9525">
            <a:noFill/>
            <a:miter lim="800000"/>
          </a:ln>
        </p:spPr>
        <p:txBody>
          <a:bodyPr>
            <a:spAutoFit/>
          </a:bodyPr>
          <a:lstStyle/>
          <a:p>
            <a:pPr marL="120650" indent="-120650">
              <a:spcBef>
                <a:spcPct val="50000"/>
              </a:spcBef>
            </a:pPr>
            <a:endParaRPr lang="en-US" altLang="zh-CN" sz="1000">
              <a:ea typeface="宋体" panose="02010600030101010101" pitchFamily="2" charset="-122"/>
            </a:endParaRPr>
          </a:p>
        </p:txBody>
      </p:sp>
      <p:sp>
        <p:nvSpPr>
          <p:cNvPr id="5127" name="Text Box 39"/>
          <p:cNvSpPr txBox="1">
            <a:spLocks noChangeArrowheads="1"/>
          </p:cNvSpPr>
          <p:nvPr/>
        </p:nvSpPr>
        <p:spPr bwMode="gray">
          <a:xfrm>
            <a:off x="428596" y="2214554"/>
            <a:ext cx="8143932" cy="4647426"/>
          </a:xfrm>
          <a:prstGeom prst="rect">
            <a:avLst/>
          </a:prstGeom>
          <a:noFill/>
          <a:ln w="9525">
            <a:noFill/>
            <a:miter lim="800000"/>
          </a:ln>
        </p:spPr>
        <p:txBody>
          <a:bodyPr wrap="square">
            <a:spAutoFit/>
          </a:bodyPr>
          <a:lstStyle/>
          <a:p>
            <a:pPr marL="120650" indent="-120650" algn="just"/>
            <a:r>
              <a:rPr lang="en-US" altLang="zh-CN" sz="2000" dirty="0" smtClean="0">
                <a:latin typeface="宋体" panose="02010600030101010101" pitchFamily="2" charset="-122"/>
                <a:ea typeface="宋体" panose="02010600030101010101" pitchFamily="2" charset="-122"/>
              </a:rPr>
              <a:t> </a:t>
            </a:r>
          </a:p>
          <a:p>
            <a:pPr marL="120650" indent="-120650" algn="just"/>
            <a:r>
              <a:rPr lang="en-US" altLang="zh-CN" sz="2000" dirty="0" smtClean="0">
                <a:latin typeface="宋体" panose="02010600030101010101" pitchFamily="2" charset="-122"/>
                <a:ea typeface="宋体" panose="02010600030101010101" pitchFamily="2" charset="-122"/>
              </a:rPr>
              <a:t>    </a:t>
            </a:r>
            <a:r>
              <a:rPr lang="en-US" altLang="zh-CN" sz="2000" dirty="0" smtClean="0">
                <a:latin typeface="宋体" panose="02010600030101010101" pitchFamily="2" charset="-122"/>
                <a:ea typeface="宋体" panose="02010600030101010101" pitchFamily="2" charset="-122"/>
              </a:rPr>
              <a:t> </a:t>
            </a:r>
            <a:r>
              <a:rPr sz="2000" dirty="0" smtClean="0">
                <a:latin typeface="宋体" pitchFamily="2" charset="-122"/>
                <a:ea typeface="宋体" pitchFamily="2" charset="-122"/>
              </a:rPr>
              <a:t>T</a:t>
            </a:r>
            <a:r>
              <a:rPr lang="en-US" sz="2000" dirty="0" smtClean="0">
                <a:latin typeface="宋体" pitchFamily="2" charset="-122"/>
                <a:ea typeface="宋体" pitchFamily="2" charset="-122"/>
              </a:rPr>
              <a:t>ORREVENTO</a:t>
            </a:r>
            <a:r>
              <a:rPr lang="zh-CN" altLang="en-US" sz="2000" dirty="0" smtClean="0">
                <a:latin typeface="宋体" pitchFamily="2" charset="-122"/>
                <a:ea typeface="宋体" pitchFamily="2" charset="-122"/>
              </a:rPr>
              <a:t>（风塔）</a:t>
            </a:r>
            <a:r>
              <a:rPr sz="2000" dirty="0" err="1" smtClean="0">
                <a:latin typeface="宋体" pitchFamily="2" charset="-122"/>
                <a:ea typeface="宋体" pitchFamily="2" charset="-122"/>
              </a:rPr>
              <a:t>酒庄位于</a:t>
            </a:r>
            <a:r>
              <a:rPr lang="zh-CN" altLang="en-US" sz="2000" dirty="0" smtClean="0">
                <a:latin typeface="宋体" pitchFamily="2" charset="-122"/>
                <a:ea typeface="宋体" pitchFamily="2" charset="-122"/>
              </a:rPr>
              <a:t>意大</a:t>
            </a:r>
            <a:r>
              <a:rPr lang="zh-CN" altLang="en-US" sz="2000" dirty="0" smtClean="0">
                <a:latin typeface="宋体" pitchFamily="2" charset="-122"/>
                <a:ea typeface="宋体" pitchFamily="2" charset="-122"/>
              </a:rPr>
              <a:t>利普</a:t>
            </a:r>
            <a:r>
              <a:rPr lang="zh-CN" altLang="en-US" sz="2000" dirty="0" smtClean="0">
                <a:latin typeface="宋体" pitchFamily="2" charset="-122"/>
                <a:ea typeface="宋体" pitchFamily="2" charset="-122"/>
              </a:rPr>
              <a:t>利亚大</a:t>
            </a:r>
            <a:r>
              <a:rPr lang="zh-CN" altLang="en-US" sz="2000" dirty="0" smtClean="0">
                <a:latin typeface="宋体" pitchFamily="2" charset="-122"/>
                <a:ea typeface="宋体" pitchFamily="2" charset="-122"/>
              </a:rPr>
              <a:t>区北部，</a:t>
            </a:r>
            <a:r>
              <a:rPr lang="zh-CN" altLang="en-US" sz="2000" dirty="0" smtClean="0">
                <a:latin typeface="宋体" pitchFamily="2" charset="-122"/>
                <a:ea typeface="宋体" pitchFamily="2" charset="-122"/>
              </a:rPr>
              <a:t>比邻由神圣罗马帝国皇帝腓特烈</a:t>
            </a:r>
            <a:r>
              <a:rPr sz="2000" dirty="0" err="1" smtClean="0">
                <a:latin typeface="宋体" pitchFamily="2" charset="-122"/>
                <a:ea typeface="宋体" pitchFamily="2" charset="-122"/>
              </a:rPr>
              <a:t>二世建造</a:t>
            </a:r>
            <a:r>
              <a:rPr lang="zh-CN" altLang="en-US" sz="2000" dirty="0" smtClean="0">
                <a:latin typeface="宋体" pitchFamily="2" charset="-122"/>
                <a:ea typeface="宋体" pitchFamily="2" charset="-122"/>
              </a:rPr>
              <a:t>的</a:t>
            </a:r>
            <a:r>
              <a:rPr lang="en-US" sz="2000" dirty="0" err="1" smtClean="0">
                <a:latin typeface="宋体" pitchFamily="2" charset="-122"/>
                <a:ea typeface="宋体" pitchFamily="2" charset="-122"/>
              </a:rPr>
              <a:t>C</a:t>
            </a:r>
            <a:r>
              <a:rPr sz="2000" dirty="0" err="1" smtClean="0">
                <a:latin typeface="宋体" pitchFamily="2" charset="-122"/>
                <a:ea typeface="宋体" pitchFamily="2" charset="-122"/>
              </a:rPr>
              <a:t>astal</a:t>
            </a:r>
            <a:r>
              <a:rPr sz="2000" dirty="0" smtClean="0">
                <a:latin typeface="宋体" pitchFamily="2" charset="-122"/>
                <a:ea typeface="宋体" pitchFamily="2" charset="-122"/>
              </a:rPr>
              <a:t> del Monte</a:t>
            </a:r>
            <a:r>
              <a:rPr lang="zh-CN" altLang="en-US" sz="2000" dirty="0" smtClean="0">
                <a:latin typeface="宋体" pitchFamily="2" charset="-122"/>
                <a:ea typeface="宋体" pitchFamily="2" charset="-122"/>
              </a:rPr>
              <a:t>（蒙特城堡）</a:t>
            </a:r>
            <a:r>
              <a:rPr sz="2000" dirty="0" smtClean="0">
                <a:latin typeface="宋体" pitchFamily="2" charset="-122"/>
                <a:ea typeface="宋体" pitchFamily="2" charset="-122"/>
              </a:rPr>
              <a:t>。</a:t>
            </a:r>
            <a:endParaRPr lang="en-US" sz="2000" dirty="0" smtClean="0">
              <a:latin typeface="宋体" pitchFamily="2" charset="-122"/>
              <a:ea typeface="宋体" pitchFamily="2" charset="-122"/>
            </a:endParaRPr>
          </a:p>
          <a:p>
            <a:pPr marL="120650" indent="-120650" algn="just"/>
            <a:r>
              <a:rPr lang="zh-CN" altLang="en-US" sz="2000" dirty="0" smtClean="0">
                <a:latin typeface="宋体" pitchFamily="2" charset="-122"/>
                <a:ea typeface="宋体" pitchFamily="2" charset="-122"/>
              </a:rPr>
              <a:t>     风</a:t>
            </a:r>
            <a:r>
              <a:rPr lang="zh-CN" altLang="en-US" sz="2000" dirty="0" smtClean="0">
                <a:latin typeface="宋体" pitchFamily="2" charset="-122"/>
                <a:ea typeface="宋体" pitchFamily="2" charset="-122"/>
              </a:rPr>
              <a:t>塔酒</a:t>
            </a:r>
            <a:r>
              <a:rPr lang="zh-CN" altLang="en-US" sz="2000" dirty="0" smtClean="0">
                <a:latin typeface="宋体" pitchFamily="2" charset="-122"/>
                <a:ea typeface="宋体" pitchFamily="2" charset="-122"/>
              </a:rPr>
              <a:t>庄是精</a:t>
            </a:r>
            <a:r>
              <a:rPr lang="zh-CN" altLang="en-US" sz="2000" dirty="0" smtClean="0">
                <a:latin typeface="宋体" pitchFamily="2" charset="-122"/>
                <a:ea typeface="宋体" pitchFamily="2" charset="-122"/>
              </a:rPr>
              <a:t>品大庄，在意大利私人家族管</a:t>
            </a:r>
            <a:r>
              <a:rPr lang="zh-CN" altLang="en-US" sz="2000" dirty="0" smtClean="0">
                <a:latin typeface="宋体" pitchFamily="2" charset="-122"/>
                <a:ea typeface="宋体" pitchFamily="2" charset="-122"/>
              </a:rPr>
              <a:t>理的酒庄中排</a:t>
            </a:r>
            <a:r>
              <a:rPr lang="zh-CN" altLang="en-US" sz="2000" dirty="0" smtClean="0">
                <a:latin typeface="宋体" pitchFamily="2" charset="-122"/>
                <a:ea typeface="宋体" pitchFamily="2" charset="-122"/>
              </a:rPr>
              <a:t>名第</a:t>
            </a:r>
            <a:r>
              <a:rPr lang="en-US" altLang="zh-CN" sz="2000" dirty="0" smtClean="0">
                <a:latin typeface="宋体" pitchFamily="2" charset="-122"/>
                <a:ea typeface="宋体" pitchFamily="2" charset="-122"/>
              </a:rPr>
              <a:t>6</a:t>
            </a:r>
            <a:r>
              <a:rPr lang="zh-CN" altLang="en-US" sz="2000" dirty="0" smtClean="0">
                <a:latin typeface="宋体" pitchFamily="2" charset="-122"/>
                <a:ea typeface="宋体" pitchFamily="2" charset="-122"/>
              </a:rPr>
              <a:t>位</a:t>
            </a:r>
            <a:r>
              <a:rPr lang="zh-CN" altLang="en-US" sz="2000" dirty="0" smtClean="0">
                <a:latin typeface="宋体" pitchFamily="2" charset="-122"/>
                <a:ea typeface="宋体" pitchFamily="2" charset="-122"/>
              </a:rPr>
              <a:t>。酒</a:t>
            </a:r>
            <a:r>
              <a:rPr lang="zh-CN" altLang="en-US" sz="2000" dirty="0" smtClean="0">
                <a:latin typeface="宋体" pitchFamily="2" charset="-122"/>
                <a:ea typeface="宋体" pitchFamily="2" charset="-122"/>
              </a:rPr>
              <a:t>庄由一个历史悠久的修道院翻新建造而成，保留了位于地下八米的古老酒窖</a:t>
            </a:r>
            <a:r>
              <a:rPr lang="zh-CN" altLang="en-US" sz="2000" dirty="0" smtClean="0">
                <a:latin typeface="宋体" pitchFamily="2" charset="-122"/>
                <a:ea typeface="宋体" pitchFamily="2" charset="-122"/>
              </a:rPr>
              <a:t>，这里是</a:t>
            </a:r>
            <a:r>
              <a:rPr lang="zh-CN" altLang="en-US" sz="2000" dirty="0" smtClean="0">
                <a:latin typeface="宋体" pitchFamily="2" charset="-122"/>
                <a:ea typeface="宋体" pitchFamily="2" charset="-122"/>
              </a:rPr>
              <a:t>高品质葡萄酒熟成和陈年的理想场所。酒庄以尊重环境为基础，在技术上不断突破</a:t>
            </a:r>
            <a:r>
              <a:rPr lang="zh-CN" altLang="en-US" sz="2000" dirty="0" smtClean="0">
                <a:latin typeface="宋体" pitchFamily="2" charset="-122"/>
                <a:ea typeface="宋体" pitchFamily="2" charset="-122"/>
              </a:rPr>
              <a:t>，并大力改善设</a:t>
            </a:r>
            <a:r>
              <a:rPr lang="zh-CN" altLang="en-US" sz="2000" dirty="0" smtClean="0">
                <a:latin typeface="宋体" pitchFamily="2" charset="-122"/>
                <a:ea typeface="宋体" pitchFamily="2" charset="-122"/>
              </a:rPr>
              <a:t>备。酒</a:t>
            </a:r>
            <a:r>
              <a:rPr lang="zh-CN" altLang="en-US" sz="2000" dirty="0" smtClean="0">
                <a:latin typeface="宋体" pitchFamily="2" charset="-122"/>
                <a:ea typeface="宋体" pitchFamily="2" charset="-122"/>
              </a:rPr>
              <a:t>庄以</a:t>
            </a:r>
            <a:r>
              <a:rPr lang="zh-CN" altLang="en-US" sz="2000" dirty="0" smtClean="0">
                <a:latin typeface="宋体" pitchFamily="2" charset="-122"/>
                <a:ea typeface="宋体" pitchFamily="2" charset="-122"/>
              </a:rPr>
              <a:t>现代的方式诠</a:t>
            </a:r>
            <a:r>
              <a:rPr lang="zh-CN" altLang="en-US" sz="2000" dirty="0" smtClean="0">
                <a:latin typeface="宋体" pitchFamily="2" charset="-122"/>
                <a:ea typeface="宋体" pitchFamily="2" charset="-122"/>
              </a:rPr>
              <a:t>释着古</a:t>
            </a:r>
            <a:r>
              <a:rPr lang="zh-CN" altLang="en-US" sz="2000" dirty="0" smtClean="0">
                <a:latin typeface="宋体" pitchFamily="2" charset="-122"/>
                <a:ea typeface="宋体" pitchFamily="2" charset="-122"/>
              </a:rPr>
              <a:t>老</a:t>
            </a:r>
            <a:r>
              <a:rPr lang="zh-CN" altLang="en-US" sz="2000" dirty="0" smtClean="0">
                <a:latin typeface="宋体" pitchFamily="2" charset="-122"/>
                <a:ea typeface="宋体" pitchFamily="2" charset="-122"/>
              </a:rPr>
              <a:t>的传</a:t>
            </a:r>
            <a:r>
              <a:rPr lang="zh-CN" altLang="en-US" sz="2000" dirty="0" smtClean="0">
                <a:latin typeface="宋体" pitchFamily="2" charset="-122"/>
                <a:ea typeface="宋体" pitchFamily="2" charset="-122"/>
              </a:rPr>
              <a:t>统</a:t>
            </a:r>
            <a:r>
              <a:rPr lang="zh-CN" altLang="en-US" sz="2000" dirty="0" smtClean="0">
                <a:latin typeface="宋体" pitchFamily="2" charset="-122"/>
                <a:ea typeface="宋体" pitchFamily="2" charset="-122"/>
              </a:rPr>
              <a:t>，将自己独特的</a:t>
            </a:r>
            <a:r>
              <a:rPr lang="zh-CN" altLang="en-US" sz="2000" dirty="0" smtClean="0">
                <a:latin typeface="宋体" pitchFamily="2" charset="-122"/>
                <a:ea typeface="宋体" pitchFamily="2" charset="-122"/>
              </a:rPr>
              <a:t>葡萄酒文</a:t>
            </a:r>
            <a:r>
              <a:rPr lang="zh-CN" altLang="en-US" sz="2000" dirty="0" smtClean="0">
                <a:latin typeface="宋体" pitchFamily="2" charset="-122"/>
                <a:ea typeface="宋体" pitchFamily="2" charset="-122"/>
              </a:rPr>
              <a:t>化进行着传</a:t>
            </a:r>
            <a:r>
              <a:rPr lang="zh-CN" altLang="en-US" sz="2000" dirty="0" smtClean="0">
                <a:latin typeface="宋体" pitchFamily="2" charset="-122"/>
                <a:ea typeface="宋体" pitchFamily="2" charset="-122"/>
              </a:rPr>
              <a:t>播与传承</a:t>
            </a:r>
            <a:r>
              <a:rPr lang="zh-CN" altLang="en-US" sz="2000" dirty="0" smtClean="0">
                <a:latin typeface="宋体" pitchFamily="2" charset="-122"/>
                <a:ea typeface="宋体" pitchFamily="2" charset="-122"/>
              </a:rPr>
              <a:t>。</a:t>
            </a:r>
            <a:endParaRPr lang="en-US" altLang="zh-CN" sz="2000" dirty="0" smtClean="0">
              <a:latin typeface="宋体" pitchFamily="2" charset="-122"/>
              <a:ea typeface="宋体" pitchFamily="2" charset="-122"/>
            </a:endParaRPr>
          </a:p>
          <a:p>
            <a:pPr marL="120650" indent="-120650" algn="just"/>
            <a:r>
              <a:rPr lang="en-US" altLang="zh-CN" sz="2000" dirty="0" smtClean="0">
                <a:latin typeface="宋体" pitchFamily="2" charset="-122"/>
                <a:ea typeface="宋体" pitchFamily="2" charset="-122"/>
              </a:rPr>
              <a:t> </a:t>
            </a:r>
            <a:r>
              <a:rPr lang="en-US" altLang="zh-CN" sz="2000" dirty="0" smtClean="0">
                <a:latin typeface="宋体" pitchFamily="2" charset="-122"/>
                <a:ea typeface="宋体" pitchFamily="2" charset="-122"/>
              </a:rPr>
              <a:t>   </a:t>
            </a:r>
            <a:r>
              <a:rPr lang="en-US" altLang="zh-CN" sz="2000" dirty="0" smtClean="0">
                <a:latin typeface="宋体" pitchFamily="2" charset="-122"/>
                <a:ea typeface="宋体" pitchFamily="2" charset="-122"/>
              </a:rPr>
              <a:t> </a:t>
            </a:r>
            <a:r>
              <a:rPr lang="zh-CN" altLang="en-US" sz="2000" dirty="0" smtClean="0">
                <a:latin typeface="宋体" panose="02010600030101010101" pitchFamily="2" charset="-122"/>
                <a:ea typeface="宋体" panose="02010600030101010101" pitchFamily="2" charset="-122"/>
              </a:rPr>
              <a:t>风塔酒庄不仅是蒙特城堡产区非常重要的生产商，酿造此产</a:t>
            </a:r>
            <a:r>
              <a:rPr lang="zh-CN" altLang="en-US" sz="2000" dirty="0" smtClean="0">
                <a:latin typeface="宋体" panose="02010600030101010101" pitchFamily="2" charset="-122"/>
                <a:ea typeface="宋体" panose="02010600030101010101" pitchFamily="2" charset="-122"/>
              </a:rPr>
              <a:t>区的</a:t>
            </a:r>
            <a:r>
              <a:rPr lang="en-US" altLang="zh-CN" sz="2000" dirty="0" smtClean="0">
                <a:latin typeface="宋体" panose="02010600030101010101" pitchFamily="2" charset="-122"/>
                <a:ea typeface="宋体" panose="02010600030101010101" pitchFamily="2" charset="-122"/>
              </a:rPr>
              <a:t>3</a:t>
            </a:r>
            <a:r>
              <a:rPr lang="zh-CN" altLang="en-US" sz="2000" dirty="0" smtClean="0">
                <a:latin typeface="宋体" panose="02010600030101010101" pitchFamily="2" charset="-122"/>
                <a:ea typeface="宋体" panose="02010600030101010101" pitchFamily="2" charset="-122"/>
              </a:rPr>
              <a:t>款</a:t>
            </a:r>
            <a:r>
              <a:rPr lang="en-US" altLang="zh-CN" sz="2000" dirty="0" smtClean="0">
                <a:latin typeface="宋体" panose="02010600030101010101" pitchFamily="2" charset="-122"/>
                <a:ea typeface="宋体" panose="02010600030101010101" pitchFamily="2" charset="-122"/>
              </a:rPr>
              <a:t>DOCG</a:t>
            </a:r>
            <a:r>
              <a:rPr lang="zh-CN" altLang="en-US" sz="2000" dirty="0" smtClean="0">
                <a:latin typeface="宋体" panose="02010600030101010101" pitchFamily="2" charset="-122"/>
                <a:ea typeface="宋体" panose="02010600030101010101" pitchFamily="2" charset="-122"/>
              </a:rPr>
              <a:t>葡萄酒，</a:t>
            </a:r>
            <a:r>
              <a:rPr lang="zh-CN" altLang="en-US" sz="2000" dirty="0" smtClean="0"/>
              <a:t>其中佩达</a:t>
            </a:r>
            <a:r>
              <a:rPr lang="zh-CN" altLang="en-US" sz="2000" dirty="0" smtClean="0"/>
              <a:t>尔单一园珍藏干红更</a:t>
            </a:r>
            <a:r>
              <a:rPr lang="zh-CN" altLang="en-US" sz="2000" dirty="0" smtClean="0"/>
              <a:t>是十次夺得大红虾三杯奖，为酒庄赢得一颗星</a:t>
            </a:r>
            <a:r>
              <a:rPr lang="zh-CN" altLang="en-US" sz="2000" dirty="0" smtClean="0">
                <a:latin typeface="宋体" panose="02010600030101010101" pitchFamily="2" charset="-122"/>
                <a:ea typeface="宋体" panose="02010600030101010101" pitchFamily="2" charset="-122"/>
              </a:rPr>
              <a:t>；而</a:t>
            </a:r>
            <a:r>
              <a:rPr lang="zh-CN" altLang="en-US" sz="2000" dirty="0" smtClean="0">
                <a:latin typeface="宋体" panose="02010600030101010101" pitchFamily="2" charset="-122"/>
                <a:ea typeface="宋体" panose="02010600030101010101" pitchFamily="2" charset="-122"/>
              </a:rPr>
              <a:t>且酒庄在</a:t>
            </a:r>
            <a:r>
              <a:rPr lang="zh-CN" altLang="en-US" sz="2000" dirty="0" smtClean="0">
                <a:latin typeface="宋体" panose="02010600030101010101" pitchFamily="2" charset="-122"/>
                <a:ea typeface="宋体" panose="02010600030101010101" pitchFamily="2" charset="-122"/>
              </a:rPr>
              <a:t>普利亚的很多地区都有自己的葡萄园，包括曼都利亚和萨兰托等重要的产区，因此酒庄也出产包括普里米蒂沃曼都利亚在内的许多普利亚的经典酒款。</a:t>
            </a:r>
            <a:endParaRPr sz="2000" dirty="0" smtClean="0">
              <a:latin typeface="宋体" pitchFamily="2" charset="-122"/>
              <a:ea typeface="宋体" pitchFamily="2" charset="-122"/>
            </a:endParaRPr>
          </a:p>
          <a:p>
            <a:pPr marL="120650" indent="-120650" algn="just"/>
            <a:endParaRPr lang="zh-CN" altLang="en-US" dirty="0" smtClean="0">
              <a:latin typeface="宋体" panose="02010600030101010101" pitchFamily="2" charset="-122"/>
              <a:ea typeface="宋体" panose="02010600030101010101" pitchFamily="2" charset="-122"/>
            </a:endParaRPr>
          </a:p>
          <a:p>
            <a:pPr marL="120650" indent="-120650"/>
            <a:endParaRPr lang="en-US" altLang="zh-CN" dirty="0">
              <a:ea typeface="宋体" panose="02010600030101010101"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180082" y="188640"/>
            <a:ext cx="7178000" cy="609600"/>
          </a:xfrm>
        </p:spPr>
        <p:txBody>
          <a:bodyPr/>
          <a:lstStyle/>
          <a:p>
            <a:pPr eaLnBrk="1" hangingPunct="1"/>
            <a:r>
              <a:rPr lang="zh-CN" altLang="en-US" sz="3200" dirty="0" smtClean="0">
                <a:ea typeface="宋体" panose="02010600030101010101" pitchFamily="2" charset="-122"/>
              </a:rPr>
              <a:t>酒庄历史悠久，景色优美，管理规范</a:t>
            </a:r>
          </a:p>
        </p:txBody>
      </p:sp>
      <p:pic>
        <p:nvPicPr>
          <p:cNvPr id="1042" name="Picture 18"/>
          <p:cNvPicPr>
            <a:picLocks noChangeAspect="1" noChangeArrowheads="1"/>
          </p:cNvPicPr>
          <p:nvPr/>
        </p:nvPicPr>
        <p:blipFill>
          <a:blip r:embed="rId3" cstate="print"/>
          <a:srcRect/>
          <a:stretch>
            <a:fillRect/>
          </a:stretch>
        </p:blipFill>
        <p:spPr bwMode="auto">
          <a:xfrm>
            <a:off x="0" y="1214422"/>
            <a:ext cx="3786183" cy="3000396"/>
          </a:xfrm>
          <a:prstGeom prst="rect">
            <a:avLst/>
          </a:prstGeom>
          <a:noFill/>
          <a:ln w="9525">
            <a:noFill/>
            <a:miter lim="800000"/>
            <a:headEnd/>
            <a:tailEnd/>
          </a:ln>
        </p:spPr>
      </p:pic>
      <p:pic>
        <p:nvPicPr>
          <p:cNvPr id="1051" name="Picture 27"/>
          <p:cNvPicPr>
            <a:picLocks noChangeAspect="1" noChangeArrowheads="1"/>
          </p:cNvPicPr>
          <p:nvPr/>
        </p:nvPicPr>
        <p:blipFill>
          <a:blip r:embed="rId4" cstate="print"/>
          <a:srcRect/>
          <a:stretch>
            <a:fillRect/>
          </a:stretch>
        </p:blipFill>
        <p:spPr bwMode="auto">
          <a:xfrm>
            <a:off x="6000760" y="1214422"/>
            <a:ext cx="3174743" cy="2285992"/>
          </a:xfrm>
          <a:prstGeom prst="rect">
            <a:avLst/>
          </a:prstGeom>
          <a:noFill/>
          <a:ln w="9525">
            <a:noFill/>
            <a:miter lim="800000"/>
            <a:headEnd/>
            <a:tailEnd/>
          </a:ln>
        </p:spPr>
      </p:pic>
      <p:pic>
        <p:nvPicPr>
          <p:cNvPr id="1063" name="Picture 39"/>
          <p:cNvPicPr>
            <a:picLocks noChangeAspect="1" noChangeArrowheads="1"/>
          </p:cNvPicPr>
          <p:nvPr/>
        </p:nvPicPr>
        <p:blipFill>
          <a:blip r:embed="rId5" cstate="print"/>
          <a:srcRect/>
          <a:stretch>
            <a:fillRect/>
          </a:stretch>
        </p:blipFill>
        <p:spPr bwMode="auto">
          <a:xfrm>
            <a:off x="0" y="4214818"/>
            <a:ext cx="3716938" cy="2643182"/>
          </a:xfrm>
          <a:prstGeom prst="rect">
            <a:avLst/>
          </a:prstGeom>
          <a:noFill/>
          <a:ln w="9525">
            <a:noFill/>
            <a:miter lim="800000"/>
            <a:headEnd/>
            <a:tailEnd/>
          </a:ln>
        </p:spPr>
      </p:pic>
      <p:pic>
        <p:nvPicPr>
          <p:cNvPr id="1064" name="Picture 40"/>
          <p:cNvPicPr>
            <a:picLocks noChangeAspect="1" noChangeArrowheads="1"/>
          </p:cNvPicPr>
          <p:nvPr/>
        </p:nvPicPr>
        <p:blipFill>
          <a:blip r:embed="rId6" cstate="print"/>
          <a:srcRect/>
          <a:stretch>
            <a:fillRect/>
          </a:stretch>
        </p:blipFill>
        <p:spPr bwMode="auto">
          <a:xfrm>
            <a:off x="3714744" y="1214422"/>
            <a:ext cx="2306643" cy="2286016"/>
          </a:xfrm>
          <a:prstGeom prst="rect">
            <a:avLst/>
          </a:prstGeom>
          <a:noFill/>
          <a:ln w="9525">
            <a:noFill/>
            <a:miter lim="800000"/>
            <a:headEnd/>
            <a:tailEnd/>
          </a:ln>
        </p:spPr>
      </p:pic>
      <p:pic>
        <p:nvPicPr>
          <p:cNvPr id="1066" name="Picture 42"/>
          <p:cNvPicPr>
            <a:picLocks noChangeAspect="1" noChangeArrowheads="1"/>
          </p:cNvPicPr>
          <p:nvPr/>
        </p:nvPicPr>
        <p:blipFill>
          <a:blip r:embed="rId7" cstate="print"/>
          <a:srcRect/>
          <a:stretch>
            <a:fillRect/>
          </a:stretch>
        </p:blipFill>
        <p:spPr bwMode="auto">
          <a:xfrm>
            <a:off x="3714744" y="3441151"/>
            <a:ext cx="5429256" cy="34168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srcRect/>
          <a:stretch>
            <a:fillRect/>
          </a:stretch>
        </p:blipFill>
        <p:spPr bwMode="auto">
          <a:xfrm>
            <a:off x="0" y="3273767"/>
            <a:ext cx="5372127" cy="3584233"/>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5357818" y="1142984"/>
            <a:ext cx="3786182" cy="2643182"/>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3095034" y="1151048"/>
            <a:ext cx="2262784" cy="2135076"/>
          </a:xfrm>
          <a:prstGeom prst="rect">
            <a:avLst/>
          </a:prstGeom>
          <a:noFill/>
          <a:ln w="9525">
            <a:noFill/>
            <a:miter lim="800000"/>
            <a:headEnd/>
            <a:tailEnd/>
          </a:ln>
        </p:spPr>
      </p:pic>
      <p:pic>
        <p:nvPicPr>
          <p:cNvPr id="5125" name="Picture 5"/>
          <p:cNvPicPr>
            <a:picLocks noChangeAspect="1" noChangeArrowheads="1"/>
          </p:cNvPicPr>
          <p:nvPr/>
        </p:nvPicPr>
        <p:blipFill>
          <a:blip r:embed="rId6" cstate="print"/>
          <a:srcRect/>
          <a:stretch>
            <a:fillRect/>
          </a:stretch>
        </p:blipFill>
        <p:spPr bwMode="auto">
          <a:xfrm>
            <a:off x="0" y="1091764"/>
            <a:ext cx="3143240" cy="2194336"/>
          </a:xfrm>
          <a:prstGeom prst="rect">
            <a:avLst/>
          </a:prstGeom>
          <a:noFill/>
          <a:ln w="9525">
            <a:noFill/>
            <a:miter lim="800000"/>
            <a:headEnd/>
            <a:tailEnd/>
          </a:ln>
        </p:spPr>
      </p:pic>
      <p:pic>
        <p:nvPicPr>
          <p:cNvPr id="5128" name="Picture 8"/>
          <p:cNvPicPr>
            <a:picLocks noChangeAspect="1" noChangeArrowheads="1"/>
          </p:cNvPicPr>
          <p:nvPr/>
        </p:nvPicPr>
        <p:blipFill>
          <a:blip r:embed="rId7" cstate="print"/>
          <a:srcRect/>
          <a:stretch>
            <a:fillRect/>
          </a:stretch>
        </p:blipFill>
        <p:spPr bwMode="auto">
          <a:xfrm>
            <a:off x="5357817" y="3786166"/>
            <a:ext cx="3786183" cy="3071834"/>
          </a:xfrm>
          <a:prstGeom prst="rect">
            <a:avLst/>
          </a:prstGeom>
          <a:noFill/>
          <a:ln w="9525">
            <a:noFill/>
            <a:miter lim="800000"/>
            <a:headEnd/>
            <a:tailEnd/>
          </a:ln>
        </p:spPr>
      </p:pic>
      <p:sp>
        <p:nvSpPr>
          <p:cNvPr id="18" name="标题 1"/>
          <p:cNvSpPr>
            <a:spLocks noGrp="1"/>
          </p:cNvSpPr>
          <p:nvPr>
            <p:ph type="title"/>
          </p:nvPr>
        </p:nvSpPr>
        <p:spPr>
          <a:xfrm>
            <a:off x="180082" y="188640"/>
            <a:ext cx="7178000" cy="609600"/>
          </a:xfrm>
        </p:spPr>
        <p:txBody>
          <a:bodyPr/>
          <a:lstStyle/>
          <a:p>
            <a:pPr eaLnBrk="1" hangingPunct="1"/>
            <a:r>
              <a:rPr lang="zh-CN" altLang="en-US" sz="3200" dirty="0" smtClean="0">
                <a:ea typeface="宋体" panose="02010600030101010101" pitchFamily="2" charset="-122"/>
              </a:rPr>
              <a:t>酒庄历史悠久，景色优美，管理规范</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142876" y="71414"/>
            <a:ext cx="7286644" cy="609600"/>
          </a:xfrm>
        </p:spPr>
        <p:txBody>
          <a:bodyPr/>
          <a:lstStyle/>
          <a:p>
            <a:pPr eaLnBrk="1" hangingPunct="1"/>
            <a:r>
              <a:rPr lang="zh-CN" altLang="en-US" sz="3200" dirty="0" smtClean="0">
                <a:latin typeface="宋体" panose="02010600030101010101" pitchFamily="2" charset="-122"/>
                <a:ea typeface="宋体" panose="02010600030101010101" pitchFamily="2" charset="-122"/>
              </a:rPr>
              <a:t>蒙特城堡（</a:t>
            </a:r>
            <a:r>
              <a:rPr lang="en-US" altLang="zh-CN" sz="3200" b="0" dirty="0" smtClean="0"/>
              <a:t>Castel del Monte</a:t>
            </a:r>
            <a:r>
              <a:rPr lang="zh-CN" altLang="en-US" sz="3200" dirty="0" smtClean="0">
                <a:latin typeface="宋体" panose="02010600030101010101" pitchFamily="2" charset="-122"/>
                <a:ea typeface="宋体" panose="02010600030101010101" pitchFamily="2" charset="-122"/>
              </a:rPr>
              <a:t>）</a:t>
            </a:r>
            <a:endParaRPr lang="zh-CN" altLang="en-US" sz="3200" dirty="0" smtClean="0">
              <a:ea typeface="宋体" panose="02010600030101010101" pitchFamily="2" charset="-122"/>
            </a:endParaRPr>
          </a:p>
        </p:txBody>
      </p:sp>
      <p:pic>
        <p:nvPicPr>
          <p:cNvPr id="2051" name="Picture 3"/>
          <p:cNvPicPr>
            <a:picLocks noChangeAspect="1" noChangeArrowheads="1"/>
          </p:cNvPicPr>
          <p:nvPr/>
        </p:nvPicPr>
        <p:blipFill>
          <a:blip r:embed="rId2" cstate="print"/>
          <a:srcRect/>
          <a:stretch>
            <a:fillRect/>
          </a:stretch>
        </p:blipFill>
        <p:spPr bwMode="auto">
          <a:xfrm>
            <a:off x="1" y="1142984"/>
            <a:ext cx="9144000" cy="571501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5272906" y="1142983"/>
            <a:ext cx="3871093" cy="5715017"/>
          </a:xfrm>
          <a:prstGeom prst="rect">
            <a:avLst/>
          </a:prstGeom>
          <a:noFill/>
          <a:ln w="9525">
            <a:noFill/>
            <a:miter lim="800000"/>
            <a:headEnd/>
            <a:tailEnd/>
          </a:ln>
        </p:spPr>
      </p:pic>
      <p:pic>
        <p:nvPicPr>
          <p:cNvPr id="3078" name="Picture 6"/>
          <p:cNvPicPr>
            <a:picLocks noChangeAspect="1" noChangeArrowheads="1"/>
          </p:cNvPicPr>
          <p:nvPr/>
        </p:nvPicPr>
        <p:blipFill>
          <a:blip r:embed="rId3" cstate="print"/>
          <a:srcRect/>
          <a:stretch>
            <a:fillRect/>
          </a:stretch>
        </p:blipFill>
        <p:spPr bwMode="auto">
          <a:xfrm>
            <a:off x="-1" y="1142984"/>
            <a:ext cx="5294601" cy="5715016"/>
          </a:xfrm>
          <a:prstGeom prst="rect">
            <a:avLst/>
          </a:prstGeom>
          <a:noFill/>
          <a:ln w="9525">
            <a:noFill/>
            <a:miter lim="800000"/>
            <a:headEnd/>
            <a:tailEnd/>
          </a:ln>
        </p:spPr>
      </p:pic>
      <p:sp>
        <p:nvSpPr>
          <p:cNvPr id="12" name="标题 1"/>
          <p:cNvSpPr>
            <a:spLocks noGrp="1"/>
          </p:cNvSpPr>
          <p:nvPr>
            <p:ph type="title"/>
          </p:nvPr>
        </p:nvSpPr>
        <p:spPr>
          <a:xfrm>
            <a:off x="142876" y="71414"/>
            <a:ext cx="7286644" cy="609600"/>
          </a:xfrm>
        </p:spPr>
        <p:txBody>
          <a:bodyPr/>
          <a:lstStyle/>
          <a:p>
            <a:pPr eaLnBrk="1" hangingPunct="1"/>
            <a:r>
              <a:rPr lang="zh-CN" altLang="en-US" sz="3200" dirty="0" smtClean="0">
                <a:latin typeface="宋体" panose="02010600030101010101" pitchFamily="2" charset="-122"/>
                <a:ea typeface="宋体" panose="02010600030101010101" pitchFamily="2" charset="-122"/>
              </a:rPr>
              <a:t>蒙特城堡（</a:t>
            </a:r>
            <a:r>
              <a:rPr lang="en-US" altLang="zh-CN" sz="3200" b="0" dirty="0" smtClean="0"/>
              <a:t>Castel del Monte</a:t>
            </a:r>
            <a:r>
              <a:rPr lang="zh-CN" altLang="en-US" sz="3200" dirty="0" smtClean="0">
                <a:latin typeface="宋体" panose="02010600030101010101" pitchFamily="2" charset="-122"/>
                <a:ea typeface="宋体" panose="02010600030101010101" pitchFamily="2" charset="-122"/>
              </a:rPr>
              <a:t>）</a:t>
            </a:r>
            <a:endParaRPr lang="zh-CN" altLang="en-US" sz="3200" dirty="0" smtClean="0">
              <a:ea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395536" y="188640"/>
            <a:ext cx="6248166" cy="609600"/>
          </a:xfrm>
        </p:spPr>
        <p:txBody>
          <a:bodyPr/>
          <a:lstStyle/>
          <a:p>
            <a:pPr eaLnBrk="1" hangingPunct="1"/>
            <a:r>
              <a:rPr lang="zh-CN" altLang="en-US" sz="3200" dirty="0" smtClean="0">
                <a:latin typeface="宋体" panose="02010600030101010101" pitchFamily="2" charset="-122"/>
                <a:ea typeface="宋体" panose="02010600030101010101" pitchFamily="2" charset="-122"/>
              </a:rPr>
              <a:t>蒙特城堡，蒙特城堡产区</a:t>
            </a:r>
            <a:endParaRPr lang="zh-CN" altLang="en-US" sz="3200" dirty="0" smtClean="0">
              <a:ea typeface="宋体" panose="02010600030101010101" pitchFamily="2" charset="-122"/>
            </a:endParaRPr>
          </a:p>
        </p:txBody>
      </p:sp>
      <p:sp>
        <p:nvSpPr>
          <p:cNvPr id="5" name="Text Box 39"/>
          <p:cNvSpPr txBox="1">
            <a:spLocks noChangeArrowheads="1"/>
          </p:cNvSpPr>
          <p:nvPr/>
        </p:nvSpPr>
        <p:spPr bwMode="gray">
          <a:xfrm>
            <a:off x="571472" y="1071546"/>
            <a:ext cx="8001056" cy="6463308"/>
          </a:xfrm>
          <a:prstGeom prst="rect">
            <a:avLst/>
          </a:prstGeom>
          <a:noFill/>
          <a:ln w="9525">
            <a:noFill/>
            <a:miter lim="800000"/>
          </a:ln>
        </p:spPr>
        <p:txBody>
          <a:bodyPr wrap="square">
            <a:spAutoFit/>
          </a:bodyPr>
          <a:lstStyle/>
          <a:p>
            <a:pPr marL="120650" indent="-120650"/>
            <a:r>
              <a:rPr lang="zh-CN" altLang="en-US" dirty="0" smtClean="0">
                <a:latin typeface="宋体" panose="02010600030101010101" pitchFamily="2" charset="-122"/>
                <a:ea typeface="宋体" panose="02010600030101010101" pitchFamily="2" charset="-122"/>
              </a:rPr>
              <a:t/>
            </a:r>
            <a:br>
              <a:rPr lang="zh-CN" altLang="en-US" dirty="0" smtClean="0">
                <a:latin typeface="宋体" panose="02010600030101010101" pitchFamily="2" charset="-122"/>
                <a:ea typeface="宋体" panose="02010600030101010101" pitchFamily="2" charset="-122"/>
              </a:rPr>
            </a:br>
            <a:r>
              <a:rPr lang="zh-CN" altLang="en-US" dirty="0" smtClean="0">
                <a:latin typeface="宋体" panose="02010600030101010101" pitchFamily="2" charset="-122"/>
                <a:ea typeface="宋体" panose="02010600030101010101" pitchFamily="2" charset="-122"/>
              </a:rPr>
              <a:t>　  </a:t>
            </a:r>
            <a:r>
              <a:rPr lang="en-US" altLang="zh-CN" dirty="0" smtClean="0">
                <a:latin typeface="宋体" panose="02010600030101010101" pitchFamily="2" charset="-122"/>
                <a:ea typeface="宋体" panose="02010600030101010101" pitchFamily="2" charset="-122"/>
              </a:rPr>
              <a:t>Castel del Monte</a:t>
            </a:r>
            <a:r>
              <a:rPr lang="zh-CN" altLang="en-US" dirty="0" smtClean="0">
                <a:latin typeface="宋体" panose="02010600030101010101" pitchFamily="2" charset="-122"/>
                <a:ea typeface="宋体" panose="02010600030101010101" pitchFamily="2" charset="-122"/>
              </a:rPr>
              <a:t>（蒙特城堡），意为山上的城堡。位于意大利东南部的普利亚大区，由神圣罗马帝国皇帝腓特烈二世建于</a:t>
            </a:r>
            <a:r>
              <a:rPr lang="en-US" altLang="zh-CN" dirty="0" smtClean="0">
                <a:latin typeface="宋体" panose="02010600030101010101" pitchFamily="2" charset="-122"/>
                <a:ea typeface="宋体" panose="02010600030101010101" pitchFamily="2" charset="-122"/>
              </a:rPr>
              <a:t>1229</a:t>
            </a:r>
            <a:r>
              <a:rPr lang="zh-CN" altLang="en-US" dirty="0" smtClean="0">
                <a:latin typeface="宋体" panose="02010600030101010101" pitchFamily="2" charset="-122"/>
                <a:ea typeface="宋体" panose="02010600030101010101" pitchFamily="2" charset="-122"/>
              </a:rPr>
              <a:t>年，迄今已有</a:t>
            </a:r>
            <a:r>
              <a:rPr lang="en-US" altLang="zh-CN" dirty="0" smtClean="0">
                <a:latin typeface="宋体" panose="02010600030101010101" pitchFamily="2" charset="-122"/>
                <a:ea typeface="宋体" panose="02010600030101010101" pitchFamily="2" charset="-122"/>
              </a:rPr>
              <a:t>700</a:t>
            </a:r>
            <a:r>
              <a:rPr lang="zh-CN" altLang="en-US" dirty="0" smtClean="0">
                <a:latin typeface="宋体" panose="02010600030101010101" pitchFamily="2" charset="-122"/>
                <a:ea typeface="宋体" panose="02010600030101010101" pitchFamily="2" charset="-122"/>
              </a:rPr>
              <a:t>多年的历史</a:t>
            </a:r>
            <a:r>
              <a:rPr lang="zh-CN" altLang="en-US" dirty="0" smtClean="0">
                <a:latin typeface="宋体" panose="02010600030101010101" pitchFamily="2" charset="-122"/>
                <a:ea typeface="宋体" panose="02010600030101010101" pitchFamily="2" charset="-122"/>
              </a:rPr>
              <a:t>。</a:t>
            </a:r>
            <a:r>
              <a:rPr lang="en-US" altLang="zh-CN" dirty="0" smtClean="0">
                <a:latin typeface="宋体" panose="02010600030101010101" pitchFamily="2" charset="-122"/>
                <a:ea typeface="宋体" panose="02010600030101010101" pitchFamily="2" charset="-122"/>
              </a:rPr>
              <a:t>1996</a:t>
            </a:r>
            <a:r>
              <a:rPr lang="zh-CN" altLang="en-US" dirty="0" smtClean="0">
                <a:latin typeface="宋体" panose="02010600030101010101" pitchFamily="2" charset="-122"/>
                <a:ea typeface="宋体" panose="02010600030101010101" pitchFamily="2" charset="-122"/>
              </a:rPr>
              <a:t>年</a:t>
            </a:r>
            <a:r>
              <a:rPr lang="zh-CN" altLang="en-US" dirty="0" smtClean="0">
                <a:latin typeface="宋体" panose="02010600030101010101" pitchFamily="2" charset="-122"/>
                <a:ea typeface="宋体" panose="02010600030101010101" pitchFamily="2" charset="-122"/>
              </a:rPr>
              <a:t>，被</a:t>
            </a:r>
            <a:r>
              <a:rPr lang="zh-CN" altLang="en-US" dirty="0" smtClean="0">
                <a:latin typeface="宋体" panose="02010600030101010101" pitchFamily="2" charset="-122"/>
                <a:ea typeface="宋体" panose="02010600030101010101" pitchFamily="2" charset="-122"/>
              </a:rPr>
              <a:t>联合国教科文组织登录为世界文化遗产。</a:t>
            </a:r>
            <a:endParaRPr lang="en-US" altLang="zh-CN" dirty="0" smtClean="0">
              <a:latin typeface="宋体" panose="02010600030101010101" pitchFamily="2" charset="-122"/>
              <a:ea typeface="宋体" panose="02010600030101010101" pitchFamily="2" charset="-122"/>
            </a:endParaRPr>
          </a:p>
          <a:p>
            <a:pPr marL="120650" indent="-120650"/>
            <a:r>
              <a:rPr lang="zh-CN" altLang="en-US" dirty="0" smtClean="0">
                <a:latin typeface="宋体" panose="02010600030101010101" pitchFamily="2" charset="-122"/>
                <a:ea typeface="宋体" panose="02010600030101010101" pitchFamily="2" charset="-122"/>
              </a:rPr>
              <a:t>     蒙特城堡是一座到处有“</a:t>
            </a:r>
            <a:r>
              <a:rPr lang="en-US" altLang="zh-CN" dirty="0" smtClean="0">
                <a:latin typeface="宋体" panose="02010600030101010101" pitchFamily="2" charset="-122"/>
                <a:ea typeface="宋体" panose="02010600030101010101" pitchFamily="2" charset="-122"/>
              </a:rPr>
              <a:t>8</a:t>
            </a:r>
            <a:r>
              <a:rPr lang="zh-CN" altLang="en-US" dirty="0" smtClean="0">
                <a:latin typeface="宋体" panose="02010600030101010101" pitchFamily="2" charset="-122"/>
                <a:ea typeface="宋体" panose="02010600030101010101" pitchFamily="2" charset="-122"/>
              </a:rPr>
              <a:t>”的建筑，首先它是一</a:t>
            </a:r>
            <a:r>
              <a:rPr lang="zh-CN" altLang="en-US" dirty="0" smtClean="0">
                <a:latin typeface="宋体" panose="02010600030101010101" pitchFamily="2" charset="-122"/>
                <a:ea typeface="宋体" panose="02010600030101010101" pitchFamily="2" charset="-122"/>
              </a:rPr>
              <a:t>座</a:t>
            </a:r>
            <a:r>
              <a:rPr lang="en-US" altLang="zh-CN" dirty="0" smtClean="0">
                <a:latin typeface="宋体" panose="02010600030101010101" pitchFamily="2" charset="-122"/>
                <a:ea typeface="宋体" panose="02010600030101010101" pitchFamily="2" charset="-122"/>
              </a:rPr>
              <a:t>8</a:t>
            </a:r>
            <a:r>
              <a:rPr lang="zh-CN" altLang="en-US" dirty="0" smtClean="0">
                <a:latin typeface="宋体" panose="02010600030101010101" pitchFamily="2" charset="-122"/>
                <a:ea typeface="宋体" panose="02010600030101010101" pitchFamily="2" charset="-122"/>
              </a:rPr>
              <a:t>边形的</a:t>
            </a:r>
            <a:r>
              <a:rPr lang="zh-CN" altLang="en-US" dirty="0" smtClean="0">
                <a:latin typeface="宋体" panose="02010600030101010101" pitchFamily="2" charset="-122"/>
                <a:ea typeface="宋体" panose="02010600030101010101" pitchFamily="2" charset="-122"/>
              </a:rPr>
              <a:t>建筑</a:t>
            </a:r>
            <a:r>
              <a:rPr lang="zh-CN" altLang="en-US" dirty="0" smtClean="0">
                <a:latin typeface="宋体" panose="02010600030101010101" pitchFamily="2" charset="-122"/>
                <a:ea typeface="宋体" panose="02010600030101010101" pitchFamily="2" charset="-122"/>
              </a:rPr>
              <a:t>，</a:t>
            </a:r>
            <a:r>
              <a:rPr lang="en-US" altLang="zh-CN" dirty="0" smtClean="0">
                <a:latin typeface="宋体" panose="02010600030101010101" pitchFamily="2" charset="-122"/>
                <a:ea typeface="宋体" panose="02010600030101010101" pitchFamily="2" charset="-122"/>
              </a:rPr>
              <a:t>8</a:t>
            </a:r>
            <a:r>
              <a:rPr lang="zh-CN" altLang="en-US" dirty="0" smtClean="0">
                <a:latin typeface="宋体" panose="02010600030101010101" pitchFamily="2" charset="-122"/>
                <a:ea typeface="宋体" panose="02010600030101010101" pitchFamily="2" charset="-122"/>
              </a:rPr>
              <a:t>个</a:t>
            </a:r>
            <a:r>
              <a:rPr lang="zh-CN" altLang="en-US" dirty="0" smtClean="0">
                <a:latin typeface="宋体" panose="02010600030101010101" pitchFamily="2" charset="-122"/>
                <a:ea typeface="宋体" panose="02010600030101010101" pitchFamily="2" charset="-122"/>
              </a:rPr>
              <a:t>角</a:t>
            </a:r>
            <a:r>
              <a:rPr lang="zh-CN" altLang="en-US" dirty="0" smtClean="0">
                <a:latin typeface="宋体" panose="02010600030101010101" pitchFamily="2" charset="-122"/>
                <a:ea typeface="宋体" panose="02010600030101010101" pitchFamily="2" charset="-122"/>
              </a:rPr>
              <a:t>上，有</a:t>
            </a:r>
            <a:r>
              <a:rPr lang="en-US" altLang="zh-CN" dirty="0" smtClean="0">
                <a:latin typeface="宋体" panose="02010600030101010101" pitchFamily="2" charset="-122"/>
                <a:ea typeface="宋体" panose="02010600030101010101" pitchFamily="2" charset="-122"/>
              </a:rPr>
              <a:t>8</a:t>
            </a:r>
            <a:r>
              <a:rPr lang="zh-CN" altLang="en-US" dirty="0" smtClean="0">
                <a:latin typeface="宋体" panose="02010600030101010101" pitchFamily="2" charset="-122"/>
                <a:ea typeface="宋体" panose="02010600030101010101" pitchFamily="2" charset="-122"/>
              </a:rPr>
              <a:t>座形</a:t>
            </a:r>
            <a:r>
              <a:rPr lang="zh-CN" altLang="en-US" dirty="0" smtClean="0">
                <a:latin typeface="宋体" panose="02010600030101010101" pitchFamily="2" charset="-122"/>
                <a:ea typeface="宋体" panose="02010600030101010101" pitchFamily="2" charset="-122"/>
              </a:rPr>
              <a:t>状</a:t>
            </a:r>
            <a:r>
              <a:rPr lang="zh-CN" altLang="en-US" dirty="0" smtClean="0">
                <a:latin typeface="宋体" panose="02010600030101010101" pitchFamily="2" charset="-122"/>
                <a:ea typeface="宋体" panose="02010600030101010101" pitchFamily="2" charset="-122"/>
              </a:rPr>
              <a:t>为</a:t>
            </a:r>
            <a:r>
              <a:rPr lang="en-US" altLang="zh-CN" dirty="0" smtClean="0">
                <a:latin typeface="宋体" panose="02010600030101010101" pitchFamily="2" charset="-122"/>
                <a:ea typeface="宋体" panose="02010600030101010101" pitchFamily="2" charset="-122"/>
              </a:rPr>
              <a:t>8</a:t>
            </a:r>
            <a:r>
              <a:rPr lang="zh-CN" altLang="en-US" dirty="0" smtClean="0">
                <a:latin typeface="宋体" panose="02010600030101010101" pitchFamily="2" charset="-122"/>
                <a:ea typeface="宋体" panose="02010600030101010101" pitchFamily="2" charset="-122"/>
              </a:rPr>
              <a:t>边</a:t>
            </a:r>
            <a:r>
              <a:rPr lang="zh-CN" altLang="en-US" dirty="0" smtClean="0">
                <a:latin typeface="宋体" panose="02010600030101010101" pitchFamily="2" charset="-122"/>
                <a:ea typeface="宋体" panose="02010600030101010101" pitchFamily="2" charset="-122"/>
              </a:rPr>
              <a:t>形的高</a:t>
            </a:r>
            <a:r>
              <a:rPr lang="zh-CN" altLang="en-US" dirty="0" smtClean="0">
                <a:latin typeface="宋体" panose="02010600030101010101" pitchFamily="2" charset="-122"/>
                <a:ea typeface="宋体" panose="02010600030101010101" pitchFamily="2" charset="-122"/>
              </a:rPr>
              <a:t>塔，内部有一个</a:t>
            </a:r>
            <a:r>
              <a:rPr lang="en-US" altLang="zh-CN" dirty="0" smtClean="0">
                <a:latin typeface="宋体" panose="02010600030101010101" pitchFamily="2" charset="-122"/>
                <a:ea typeface="宋体" panose="02010600030101010101" pitchFamily="2" charset="-122"/>
              </a:rPr>
              <a:t>8</a:t>
            </a:r>
            <a:r>
              <a:rPr lang="zh-CN" altLang="en-US" dirty="0" smtClean="0">
                <a:latin typeface="宋体" panose="02010600030101010101" pitchFamily="2" charset="-122"/>
                <a:ea typeface="宋体" panose="02010600030101010101" pitchFamily="2" charset="-122"/>
              </a:rPr>
              <a:t>边型的庭院，</a:t>
            </a:r>
            <a:r>
              <a:rPr lang="zh-CN" altLang="en-US" dirty="0" smtClean="0">
                <a:latin typeface="宋体" panose="02010600030101010101" pitchFamily="2" charset="-122"/>
                <a:ea typeface="宋体" panose="02010600030101010101" pitchFamily="2" charset="-122"/>
              </a:rPr>
              <a:t>每</a:t>
            </a:r>
            <a:r>
              <a:rPr lang="zh-CN" altLang="en-US" dirty="0" smtClean="0">
                <a:latin typeface="宋体" panose="02010600030101010101" pitchFamily="2" charset="-122"/>
                <a:ea typeface="宋体" panose="02010600030101010101" pitchFamily="2" charset="-122"/>
              </a:rPr>
              <a:t>层有</a:t>
            </a:r>
            <a:r>
              <a:rPr lang="en-US" altLang="zh-CN" dirty="0" smtClean="0">
                <a:latin typeface="宋体" panose="02010600030101010101" pitchFamily="2" charset="-122"/>
                <a:ea typeface="宋体" panose="02010600030101010101" pitchFamily="2" charset="-122"/>
              </a:rPr>
              <a:t>8</a:t>
            </a:r>
            <a:r>
              <a:rPr lang="zh-CN" altLang="en-US" dirty="0" smtClean="0">
                <a:latin typeface="宋体" panose="02010600030101010101" pitchFamily="2" charset="-122"/>
                <a:ea typeface="宋体" panose="02010600030101010101" pitchFamily="2" charset="-122"/>
              </a:rPr>
              <a:t>个房间等。在一些神秘理论中，</a:t>
            </a:r>
            <a:r>
              <a:rPr lang="en-US" altLang="zh-CN" dirty="0" smtClean="0">
                <a:latin typeface="宋体" panose="02010600030101010101" pitchFamily="2" charset="-122"/>
                <a:ea typeface="宋体" panose="02010600030101010101" pitchFamily="2" charset="-122"/>
              </a:rPr>
              <a:t>8</a:t>
            </a:r>
            <a:r>
              <a:rPr lang="zh-CN" altLang="en-US" dirty="0" smtClean="0">
                <a:latin typeface="宋体" panose="02010600030101010101" pitchFamily="2" charset="-122"/>
                <a:ea typeface="宋体" panose="02010600030101010101" pitchFamily="2" charset="-122"/>
              </a:rPr>
              <a:t>代表水平和垂直方向上的无限，是宇宙力量的基础。在基督教中，</a:t>
            </a:r>
            <a:r>
              <a:rPr lang="en-US" altLang="zh-CN" dirty="0" smtClean="0">
                <a:latin typeface="宋体" panose="02010600030101010101" pitchFamily="2" charset="-122"/>
                <a:ea typeface="宋体" panose="02010600030101010101" pitchFamily="2" charset="-122"/>
              </a:rPr>
              <a:t>8</a:t>
            </a:r>
            <a:r>
              <a:rPr lang="zh-CN" altLang="en-US" dirty="0" smtClean="0">
                <a:latin typeface="宋体" panose="02010600030101010101" pitchFamily="2" charset="-122"/>
                <a:ea typeface="宋体" panose="02010600030101010101" pitchFamily="2" charset="-122"/>
              </a:rPr>
              <a:t>代表无限（神）和有限（人）的联</a:t>
            </a:r>
            <a:r>
              <a:rPr lang="zh-CN" altLang="en-US" dirty="0" smtClean="0">
                <a:latin typeface="宋体" panose="02010600030101010101" pitchFamily="2" charset="-122"/>
                <a:ea typeface="宋体" panose="02010600030101010101" pitchFamily="2" charset="-122"/>
              </a:rPr>
              <a:t>合</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pPr marL="120650" indent="-120650"/>
            <a:r>
              <a:rPr lang="zh-CN" altLang="en-US" dirty="0" smtClean="0">
                <a:latin typeface="宋体" panose="02010600030101010101" pitchFamily="2" charset="-122"/>
                <a:ea typeface="宋体" panose="02010600030101010101" pitchFamily="2" charset="-122"/>
              </a:rPr>
              <a:t>     城</a:t>
            </a:r>
            <a:r>
              <a:rPr lang="zh-CN" altLang="en-US" dirty="0" smtClean="0">
                <a:latin typeface="宋体" panose="02010600030101010101" pitchFamily="2" charset="-122"/>
                <a:ea typeface="宋体" panose="02010600030101010101" pitchFamily="2" charset="-122"/>
              </a:rPr>
              <a:t>堡修建在这个地区最高点，海拔</a:t>
            </a:r>
            <a:r>
              <a:rPr lang="en-US" altLang="zh-CN" dirty="0" smtClean="0">
                <a:latin typeface="宋体" panose="02010600030101010101" pitchFamily="2" charset="-122"/>
                <a:ea typeface="宋体" panose="02010600030101010101" pitchFamily="2" charset="-122"/>
              </a:rPr>
              <a:t>530</a:t>
            </a:r>
            <a:r>
              <a:rPr lang="zh-CN" altLang="en-US" dirty="0" smtClean="0">
                <a:latin typeface="宋体" panose="02010600030101010101" pitchFamily="2" charset="-122"/>
                <a:ea typeface="宋体" panose="02010600030101010101" pitchFamily="2" charset="-122"/>
              </a:rPr>
              <a:t>米的山丘上。</a:t>
            </a:r>
            <a:r>
              <a:rPr lang="zh-CN" altLang="en-US" dirty="0" smtClean="0">
                <a:latin typeface="宋体" panose="02010600030101010101" pitchFamily="2" charset="-122"/>
                <a:ea typeface="宋体" panose="02010600030101010101" pitchFamily="2" charset="-122"/>
              </a:rPr>
              <a:t>从</a:t>
            </a:r>
            <a:r>
              <a:rPr lang="zh-CN" altLang="en-US" dirty="0" smtClean="0">
                <a:latin typeface="宋体" panose="02010600030101010101" pitchFamily="2" charset="-122"/>
                <a:ea typeface="宋体" panose="02010600030101010101" pitchFamily="2" charset="-122"/>
              </a:rPr>
              <a:t>风格上来说</a:t>
            </a:r>
            <a:r>
              <a:rPr lang="zh-CN" altLang="en-US" dirty="0" smtClean="0">
                <a:latin typeface="宋体" panose="02010600030101010101" pitchFamily="2" charset="-122"/>
                <a:ea typeface="宋体" panose="02010600030101010101" pitchFamily="2" charset="-122"/>
              </a:rPr>
              <a:t>，属</a:t>
            </a:r>
            <a:r>
              <a:rPr lang="zh-CN" altLang="en-US" dirty="0" smtClean="0">
                <a:latin typeface="宋体" panose="02010600030101010101" pitchFamily="2" charset="-122"/>
                <a:ea typeface="宋体" panose="02010600030101010101" pitchFamily="2" charset="-122"/>
              </a:rPr>
              <a:t>于意大利南部的早期哥特式建筑</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pPr marL="120650" indent="-120650"/>
            <a:r>
              <a:rPr lang="zh-CN" altLang="en-US" dirty="0" smtClean="0">
                <a:latin typeface="宋体" panose="02010600030101010101" pitchFamily="2" charset="-122"/>
                <a:ea typeface="宋体" panose="02010600030101010101" pitchFamily="2" charset="-122"/>
              </a:rPr>
              <a:t>     蒙特城堡产</a:t>
            </a:r>
            <a:r>
              <a:rPr lang="zh-CN" altLang="en-US" dirty="0" smtClean="0">
                <a:latin typeface="宋体" panose="02010600030101010101" pitchFamily="2" charset="-122"/>
                <a:ea typeface="宋体" panose="02010600030101010101" pitchFamily="2" charset="-122"/>
              </a:rPr>
              <a:t>区围</a:t>
            </a:r>
            <a:r>
              <a:rPr lang="zh-CN" altLang="en-US" dirty="0" smtClean="0">
                <a:latin typeface="宋体" panose="02010600030101010101" pitchFamily="2" charset="-122"/>
                <a:ea typeface="宋体" panose="02010600030101010101" pitchFamily="2" charset="-122"/>
              </a:rPr>
              <a:t>绕在蒙特城堡周</a:t>
            </a:r>
            <a:r>
              <a:rPr lang="zh-CN" altLang="en-US" dirty="0" smtClean="0">
                <a:latin typeface="宋体" panose="02010600030101010101" pitchFamily="2" charset="-122"/>
                <a:ea typeface="宋体" panose="02010600030101010101" pitchFamily="2" charset="-122"/>
              </a:rPr>
              <a:t>围，因</a:t>
            </a:r>
            <a:r>
              <a:rPr lang="zh-CN" altLang="en-US" dirty="0" smtClean="0">
                <a:latin typeface="宋体" panose="02010600030101010101" pitchFamily="2" charset="-122"/>
                <a:ea typeface="宋体" panose="02010600030101010101" pitchFamily="2" charset="-122"/>
              </a:rPr>
              <a:t>城堡而得名。因为有一定的海拔高度，昼夜温差较大，有利于出产高质量的葡萄及葡萄酒。此产区有</a:t>
            </a:r>
            <a:r>
              <a:rPr lang="en-US" altLang="zh-CN" dirty="0" smtClean="0">
                <a:latin typeface="宋体" panose="02010600030101010101" pitchFamily="2" charset="-122"/>
                <a:ea typeface="宋体" panose="02010600030101010101" pitchFamily="2" charset="-122"/>
              </a:rPr>
              <a:t>3</a:t>
            </a:r>
            <a:r>
              <a:rPr lang="zh-CN" altLang="en-US" dirty="0" smtClean="0">
                <a:latin typeface="宋体" panose="02010600030101010101" pitchFamily="2" charset="-122"/>
                <a:ea typeface="宋体" panose="02010600030101010101" pitchFamily="2" charset="-122"/>
              </a:rPr>
              <a:t>个</a:t>
            </a:r>
            <a:r>
              <a:rPr lang="en-US" altLang="zh-CN" dirty="0" smtClean="0">
                <a:latin typeface="宋体" panose="02010600030101010101" pitchFamily="2" charset="-122"/>
                <a:ea typeface="宋体" panose="02010600030101010101" pitchFamily="2" charset="-122"/>
              </a:rPr>
              <a:t>DOCG</a:t>
            </a:r>
            <a:r>
              <a:rPr lang="zh-CN" altLang="en-US" dirty="0" smtClean="0">
                <a:latin typeface="宋体" panose="02010600030101010101" pitchFamily="2" charset="-122"/>
                <a:ea typeface="宋体" panose="02010600030101010101" pitchFamily="2" charset="-122"/>
              </a:rPr>
              <a:t>酒</a:t>
            </a:r>
            <a:r>
              <a:rPr lang="zh-CN" altLang="en-US" dirty="0" smtClean="0">
                <a:latin typeface="宋体" panose="02010600030101010101" pitchFamily="2" charset="-122"/>
                <a:ea typeface="宋体" panose="02010600030101010101" pitchFamily="2" charset="-122"/>
              </a:rPr>
              <a:t>款：</a:t>
            </a:r>
            <a:r>
              <a:rPr lang="en-US" altLang="zh-CN" dirty="0" smtClean="0"/>
              <a:t> </a:t>
            </a:r>
            <a:r>
              <a:rPr lang="en-US" altLang="zh-CN" dirty="0" smtClean="0"/>
              <a:t>Castel del Monte </a:t>
            </a:r>
            <a:r>
              <a:rPr lang="en-US" altLang="zh-CN" dirty="0" err="1" smtClean="0"/>
              <a:t>Rosso</a:t>
            </a:r>
            <a:r>
              <a:rPr lang="en-US" altLang="zh-CN" dirty="0" smtClean="0"/>
              <a:t> </a:t>
            </a:r>
            <a:r>
              <a:rPr lang="en-US" altLang="zh-CN" dirty="0" err="1" smtClean="0"/>
              <a:t>Riserva</a:t>
            </a:r>
            <a:r>
              <a:rPr lang="en-US" altLang="zh-CN" dirty="0" smtClean="0"/>
              <a:t> DOCG </a:t>
            </a:r>
            <a:r>
              <a:rPr lang="zh-CN" altLang="en-US" dirty="0" smtClean="0"/>
              <a:t>，</a:t>
            </a:r>
            <a:r>
              <a:rPr lang="en-US" altLang="zh-CN" dirty="0" smtClean="0"/>
              <a:t>Castel del Monte Nero </a:t>
            </a:r>
            <a:r>
              <a:rPr lang="en-US" altLang="zh-CN" dirty="0" err="1" smtClean="0"/>
              <a:t>di</a:t>
            </a:r>
            <a:r>
              <a:rPr lang="en-US" altLang="zh-CN" dirty="0" smtClean="0"/>
              <a:t> </a:t>
            </a:r>
            <a:r>
              <a:rPr lang="en-US" altLang="zh-CN" dirty="0" err="1" smtClean="0"/>
              <a:t>Troia</a:t>
            </a:r>
            <a:r>
              <a:rPr lang="en-US" altLang="zh-CN" dirty="0" smtClean="0"/>
              <a:t> </a:t>
            </a:r>
            <a:r>
              <a:rPr lang="en-US" altLang="zh-CN" dirty="0" err="1" smtClean="0"/>
              <a:t>Riserva</a:t>
            </a:r>
            <a:r>
              <a:rPr lang="en-US" altLang="zh-CN" dirty="0" smtClean="0"/>
              <a:t> DOCG </a:t>
            </a:r>
            <a:r>
              <a:rPr lang="zh-CN" altLang="en-US" dirty="0" smtClean="0"/>
              <a:t>，</a:t>
            </a:r>
            <a:r>
              <a:rPr lang="en-US" altLang="zh-CN" dirty="0" smtClean="0"/>
              <a:t>Castel del Monte Nero </a:t>
            </a:r>
            <a:r>
              <a:rPr lang="en-US" altLang="zh-CN" dirty="0" err="1" smtClean="0"/>
              <a:t>di</a:t>
            </a:r>
            <a:r>
              <a:rPr lang="en-US" altLang="zh-CN" dirty="0" smtClean="0"/>
              <a:t> </a:t>
            </a:r>
            <a:r>
              <a:rPr lang="en-US" altLang="zh-CN" dirty="0" err="1" smtClean="0"/>
              <a:t>Bombino</a:t>
            </a:r>
            <a:r>
              <a:rPr lang="en-US" altLang="zh-CN" dirty="0" smtClean="0"/>
              <a:t> DOCG </a:t>
            </a:r>
            <a:r>
              <a:rPr lang="zh-CN" altLang="en-US" dirty="0" smtClean="0"/>
              <a:t>（意大利唯一的</a:t>
            </a:r>
            <a:r>
              <a:rPr lang="en-US" altLang="zh-CN" dirty="0" smtClean="0"/>
              <a:t>DOCG </a:t>
            </a:r>
            <a:r>
              <a:rPr lang="zh-CN" altLang="en-US" dirty="0" smtClean="0"/>
              <a:t>桃红）。</a:t>
            </a:r>
            <a:endParaRPr lang="en-US" altLang="zh-CN" dirty="0" smtClean="0">
              <a:latin typeface="宋体" panose="02010600030101010101" pitchFamily="2" charset="-122"/>
              <a:ea typeface="宋体" panose="02010600030101010101" pitchFamily="2" charset="-122"/>
            </a:endParaRPr>
          </a:p>
          <a:p>
            <a:pPr marL="120650" indent="-120650"/>
            <a:r>
              <a:rPr lang="en-US" altLang="zh-CN" dirty="0" smtClean="0">
                <a:latin typeface="宋体" panose="02010600030101010101" pitchFamily="2" charset="-122"/>
                <a:ea typeface="宋体" panose="02010600030101010101" pitchFamily="2" charset="-122"/>
              </a:rPr>
              <a:t>     </a:t>
            </a:r>
            <a:r>
              <a:rPr lang="zh-CN" altLang="en-US" dirty="0" smtClean="0">
                <a:latin typeface="宋体" panose="02010600030101010101" pitchFamily="2" charset="-122"/>
                <a:ea typeface="宋体" panose="02010600030101010101" pitchFamily="2" charset="-122"/>
              </a:rPr>
              <a:t>风塔酒庄比邻蒙特城堡，从酒庄就可以看到城堡。风塔酒庄是蒙特城堡产区非常重要的生产商，此产区的</a:t>
            </a:r>
            <a:r>
              <a:rPr lang="en-US" altLang="zh-CN" dirty="0" smtClean="0">
                <a:latin typeface="宋体" panose="02010600030101010101" pitchFamily="2" charset="-122"/>
                <a:ea typeface="宋体" panose="02010600030101010101" pitchFamily="2" charset="-122"/>
              </a:rPr>
              <a:t>3</a:t>
            </a:r>
            <a:r>
              <a:rPr lang="zh-CN" altLang="en-US" dirty="0" smtClean="0">
                <a:latin typeface="宋体" panose="02010600030101010101" pitchFamily="2" charset="-122"/>
                <a:ea typeface="宋体" panose="02010600030101010101" pitchFamily="2" charset="-122"/>
              </a:rPr>
              <a:t>款</a:t>
            </a:r>
            <a:r>
              <a:rPr lang="en-US" altLang="zh-CN" dirty="0" smtClean="0">
                <a:latin typeface="宋体" panose="02010600030101010101" pitchFamily="2" charset="-122"/>
                <a:ea typeface="宋体" panose="02010600030101010101" pitchFamily="2" charset="-122"/>
              </a:rPr>
              <a:t>DOCG</a:t>
            </a:r>
            <a:r>
              <a:rPr lang="zh-CN" altLang="en-US" dirty="0" smtClean="0">
                <a:latin typeface="宋体" panose="02010600030101010101" pitchFamily="2" charset="-122"/>
                <a:ea typeface="宋体" panose="02010600030101010101" pitchFamily="2" charset="-122"/>
              </a:rPr>
              <a:t>葡萄酒都有出产，分别是：</a:t>
            </a:r>
            <a:r>
              <a:rPr lang="zh-CN" altLang="en-US" dirty="0" smtClean="0"/>
              <a:t>佩达尔单一园珍</a:t>
            </a:r>
            <a:r>
              <a:rPr lang="zh-CN" altLang="en-US" dirty="0" smtClean="0"/>
              <a:t>藏干红，</a:t>
            </a:r>
            <a:r>
              <a:rPr lang="zh-CN" altLang="en-US" dirty="0" smtClean="0"/>
              <a:t>八边形城堡珍</a:t>
            </a:r>
            <a:r>
              <a:rPr lang="zh-CN" altLang="en-US" dirty="0" smtClean="0"/>
              <a:t>藏干红，</a:t>
            </a:r>
            <a:r>
              <a:rPr lang="zh-CN" altLang="en-US" dirty="0" smtClean="0"/>
              <a:t>维利塔斯桃红。其中佩达尔更是十次夺得大红虾三杯奖，为酒庄赢得一颗星。</a:t>
            </a:r>
            <a:r>
              <a:rPr lang="zh-CN" altLang="en-US" dirty="0" smtClean="0">
                <a:latin typeface="宋体" panose="02010600030101010101" pitchFamily="2" charset="-122"/>
                <a:ea typeface="宋体" panose="02010600030101010101" pitchFamily="2" charset="-122"/>
              </a:rPr>
              <a:t>     </a:t>
            </a:r>
            <a:endParaRPr lang="en-US" altLang="zh-CN" dirty="0" smtClean="0">
              <a:latin typeface="宋体" panose="02010600030101010101" pitchFamily="2" charset="-122"/>
              <a:ea typeface="宋体" panose="02010600030101010101" pitchFamily="2" charset="-122"/>
            </a:endParaRPr>
          </a:p>
          <a:p>
            <a:pPr marL="120650" indent="-120650"/>
            <a:r>
              <a:rPr lang="en-US" altLang="zh-CN" dirty="0" smtClean="0">
                <a:latin typeface="宋体" panose="02010600030101010101" pitchFamily="2" charset="-122"/>
                <a:ea typeface="宋体" panose="02010600030101010101" pitchFamily="2" charset="-122"/>
              </a:rPr>
              <a:t>         </a:t>
            </a:r>
          </a:p>
          <a:p>
            <a:pPr marL="120650" indent="-120650"/>
            <a:endParaRPr lang="en-US" altLang="zh-CN" dirty="0" smtClean="0"/>
          </a:p>
          <a:p>
            <a:pPr marL="120650" indent="-120650"/>
            <a:r>
              <a:rPr lang="en-US" altLang="zh-CN" dirty="0" smtClean="0"/>
              <a:t>         </a:t>
            </a:r>
          </a:p>
          <a:p>
            <a:pPr marL="120650" indent="-120650"/>
            <a:endParaRPr lang="en-US" altLang="zh-CN" dirty="0">
              <a:latin typeface="宋体" panose="02010600030101010101" pitchFamily="2" charset="-122"/>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rcRect/>
          <a:stretch>
            <a:fillRect/>
          </a:stretch>
        </p:blipFill>
        <p:spPr bwMode="auto">
          <a:xfrm>
            <a:off x="0" y="3643314"/>
            <a:ext cx="5643570" cy="3214686"/>
          </a:xfrm>
          <a:prstGeom prst="rect">
            <a:avLst/>
          </a:prstGeom>
          <a:noFill/>
          <a:ln w="9525">
            <a:noFill/>
            <a:miter lim="800000"/>
            <a:headEnd/>
            <a:tailEnd/>
          </a:ln>
        </p:spPr>
      </p:pic>
      <p:pic>
        <p:nvPicPr>
          <p:cNvPr id="4103" name="Picture 7"/>
          <p:cNvPicPr>
            <a:picLocks noChangeAspect="1" noChangeArrowheads="1"/>
          </p:cNvPicPr>
          <p:nvPr/>
        </p:nvPicPr>
        <p:blipFill>
          <a:blip r:embed="rId3" cstate="print"/>
          <a:srcRect/>
          <a:stretch>
            <a:fillRect/>
          </a:stretch>
        </p:blipFill>
        <p:spPr bwMode="auto">
          <a:xfrm>
            <a:off x="5572132" y="1142984"/>
            <a:ext cx="3571868" cy="5715016"/>
          </a:xfrm>
          <a:prstGeom prst="rect">
            <a:avLst/>
          </a:prstGeom>
          <a:noFill/>
          <a:ln w="9525">
            <a:noFill/>
            <a:miter lim="800000"/>
            <a:headEnd/>
            <a:tailEnd/>
          </a:ln>
        </p:spPr>
      </p:pic>
      <p:pic>
        <p:nvPicPr>
          <p:cNvPr id="4114" name="Picture 18"/>
          <p:cNvPicPr>
            <a:picLocks noChangeAspect="1" noChangeArrowheads="1"/>
          </p:cNvPicPr>
          <p:nvPr/>
        </p:nvPicPr>
        <p:blipFill>
          <a:blip r:embed="rId4" cstate="print"/>
          <a:srcRect/>
          <a:stretch>
            <a:fillRect/>
          </a:stretch>
        </p:blipFill>
        <p:spPr bwMode="auto">
          <a:xfrm>
            <a:off x="2643174" y="1142984"/>
            <a:ext cx="2957528" cy="2500330"/>
          </a:xfrm>
          <a:prstGeom prst="rect">
            <a:avLst/>
          </a:prstGeom>
          <a:noFill/>
          <a:ln w="9525">
            <a:noFill/>
            <a:miter lim="800000"/>
            <a:headEnd/>
            <a:tailEnd/>
          </a:ln>
        </p:spPr>
      </p:pic>
      <p:pic>
        <p:nvPicPr>
          <p:cNvPr id="4116" name="Picture 20"/>
          <p:cNvPicPr>
            <a:picLocks noChangeAspect="1" noChangeArrowheads="1"/>
          </p:cNvPicPr>
          <p:nvPr/>
        </p:nvPicPr>
        <p:blipFill>
          <a:blip r:embed="rId5" cstate="print"/>
          <a:srcRect/>
          <a:stretch>
            <a:fillRect/>
          </a:stretch>
        </p:blipFill>
        <p:spPr bwMode="auto">
          <a:xfrm>
            <a:off x="0" y="1142984"/>
            <a:ext cx="2643174" cy="2500330"/>
          </a:xfrm>
          <a:prstGeom prst="rect">
            <a:avLst/>
          </a:prstGeom>
          <a:noFill/>
          <a:ln w="9525">
            <a:noFill/>
            <a:miter lim="800000"/>
            <a:headEnd/>
            <a:tailEnd/>
          </a:ln>
        </p:spPr>
      </p:pic>
      <p:sp>
        <p:nvSpPr>
          <p:cNvPr id="28" name="标题 1"/>
          <p:cNvSpPr>
            <a:spLocks noGrp="1"/>
          </p:cNvSpPr>
          <p:nvPr>
            <p:ph type="title"/>
          </p:nvPr>
        </p:nvSpPr>
        <p:spPr>
          <a:xfrm>
            <a:off x="285720" y="214290"/>
            <a:ext cx="7035124" cy="609600"/>
          </a:xfrm>
        </p:spPr>
        <p:txBody>
          <a:bodyPr/>
          <a:lstStyle/>
          <a:p>
            <a:pPr eaLnBrk="1" hangingPunct="1"/>
            <a:r>
              <a:rPr lang="en-US" altLang="zh-CN" sz="3200" dirty="0" smtClean="0">
                <a:latin typeface="宋体" panose="02010600030101010101" pitchFamily="2" charset="-122"/>
                <a:ea typeface="宋体" panose="02010600030101010101" pitchFamily="2" charset="-122"/>
              </a:rPr>
              <a:t>Trulli</a:t>
            </a:r>
            <a:r>
              <a:rPr lang="zh-CN" altLang="en-US" sz="3200" dirty="0" smtClean="0">
                <a:latin typeface="宋体" panose="02010600030101010101" pitchFamily="2" charset="-122"/>
                <a:ea typeface="宋体" panose="02010600030101010101" pitchFamily="2" charset="-122"/>
              </a:rPr>
              <a:t>建筑</a:t>
            </a:r>
            <a:r>
              <a:rPr lang="en-US" altLang="zh-CN" sz="3200" dirty="0" smtClean="0">
                <a:latin typeface="宋体" panose="02010600030101010101" pitchFamily="2" charset="-122"/>
                <a:ea typeface="宋体" panose="02010600030101010101" pitchFamily="2" charset="-122"/>
              </a:rPr>
              <a:t>, Alberobello</a:t>
            </a:r>
            <a:r>
              <a:rPr lang="zh-CN" altLang="en-US" sz="3200" dirty="0" smtClean="0">
                <a:latin typeface="宋体" panose="02010600030101010101" pitchFamily="2" charset="-122"/>
                <a:ea typeface="宋体" panose="02010600030101010101" pitchFamily="2" charset="-122"/>
              </a:rPr>
              <a:t>小镇</a:t>
            </a:r>
            <a:endParaRPr lang="zh-CN" altLang="en-US" sz="3200" dirty="0" smtClean="0">
              <a:ea typeface="宋体" panose="02010600030101010101"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285720" y="214290"/>
            <a:ext cx="7035124" cy="609600"/>
          </a:xfrm>
        </p:spPr>
        <p:txBody>
          <a:bodyPr/>
          <a:lstStyle/>
          <a:p>
            <a:pPr eaLnBrk="1" hangingPunct="1"/>
            <a:r>
              <a:rPr lang="en-US" altLang="zh-CN" sz="3200" dirty="0" smtClean="0">
                <a:latin typeface="宋体" panose="02010600030101010101" pitchFamily="2" charset="-122"/>
                <a:ea typeface="宋体" panose="02010600030101010101" pitchFamily="2" charset="-122"/>
              </a:rPr>
              <a:t>Trulli</a:t>
            </a:r>
            <a:r>
              <a:rPr lang="zh-CN" altLang="en-US" sz="3200" dirty="0" smtClean="0">
                <a:latin typeface="宋体" panose="02010600030101010101" pitchFamily="2" charset="-122"/>
                <a:ea typeface="宋体" panose="02010600030101010101" pitchFamily="2" charset="-122"/>
              </a:rPr>
              <a:t>建筑</a:t>
            </a:r>
            <a:r>
              <a:rPr lang="en-US" altLang="zh-CN" sz="3200" dirty="0" smtClean="0">
                <a:latin typeface="宋体" panose="02010600030101010101" pitchFamily="2" charset="-122"/>
                <a:ea typeface="宋体" panose="02010600030101010101" pitchFamily="2" charset="-122"/>
              </a:rPr>
              <a:t>, Alberobello</a:t>
            </a:r>
            <a:r>
              <a:rPr lang="zh-CN" altLang="en-US" sz="3200" dirty="0" smtClean="0">
                <a:latin typeface="宋体" panose="02010600030101010101" pitchFamily="2" charset="-122"/>
                <a:ea typeface="宋体" panose="02010600030101010101" pitchFamily="2" charset="-122"/>
              </a:rPr>
              <a:t>小镇</a:t>
            </a:r>
            <a:endParaRPr lang="zh-CN" altLang="en-US" sz="3200" dirty="0" smtClean="0">
              <a:ea typeface="宋体" panose="02010600030101010101" pitchFamily="2" charset="-122"/>
            </a:endParaRPr>
          </a:p>
        </p:txBody>
      </p:sp>
      <p:sp>
        <p:nvSpPr>
          <p:cNvPr id="10" name="Text Box 39"/>
          <p:cNvSpPr txBox="1">
            <a:spLocks noChangeArrowheads="1"/>
          </p:cNvSpPr>
          <p:nvPr/>
        </p:nvSpPr>
        <p:spPr bwMode="gray">
          <a:xfrm>
            <a:off x="357158" y="1214422"/>
            <a:ext cx="8572560" cy="6463308"/>
          </a:xfrm>
          <a:prstGeom prst="rect">
            <a:avLst/>
          </a:prstGeom>
          <a:noFill/>
          <a:ln w="9525">
            <a:noFill/>
            <a:miter lim="800000"/>
          </a:ln>
        </p:spPr>
        <p:txBody>
          <a:bodyPr wrap="square">
            <a:spAutoFit/>
          </a:bodyPr>
          <a:lstStyle/>
          <a:p>
            <a:pPr latinLnBrk="0"/>
            <a:r>
              <a:rPr lang="zh-CN" altLang="en-US" sz="2000" dirty="0" smtClean="0">
                <a:latin typeface="宋体" panose="02010600030101010101" pitchFamily="2" charset="-122"/>
                <a:ea typeface="宋体" panose="02010600030101010101" pitchFamily="2" charset="-122"/>
              </a:rPr>
              <a:t>    这种由石块垒成的建筑叫做</a:t>
            </a:r>
            <a:r>
              <a:rPr lang="en-US" altLang="zh-CN" sz="2000" dirty="0" err="1" smtClean="0">
                <a:latin typeface="宋体" panose="02010600030101010101" pitchFamily="2" charset="-122"/>
                <a:ea typeface="宋体" panose="02010600030101010101" pitchFamily="2" charset="-122"/>
              </a:rPr>
              <a:t>Trulli</a:t>
            </a:r>
            <a:r>
              <a:rPr lang="zh-CN" altLang="en-US" sz="2000" dirty="0" smtClean="0">
                <a:latin typeface="宋体" panose="02010600030101010101" pitchFamily="2" charset="-122"/>
                <a:ea typeface="宋体" panose="02010600030101010101" pitchFamily="2" charset="-122"/>
              </a:rPr>
              <a:t>（特鲁利</a:t>
            </a:r>
            <a:r>
              <a:rPr lang="zh-CN" altLang="en-US" sz="2000" dirty="0" smtClean="0">
                <a:latin typeface="宋体" panose="02010600030101010101" pitchFamily="2" charset="-122"/>
                <a:ea typeface="宋体" panose="02010600030101010101" pitchFamily="2" charset="-122"/>
              </a:rPr>
              <a:t>），意思是圆顶屋。</a:t>
            </a:r>
          </a:p>
          <a:p>
            <a:pPr latinLnBrk="0"/>
            <a:r>
              <a:rPr lang="zh-CN" altLang="en-US" sz="2000" dirty="0" smtClean="0">
                <a:latin typeface="宋体" panose="02010600030101010101" pitchFamily="2" charset="-122"/>
                <a:ea typeface="宋体" panose="02010600030101010101" pitchFamily="2" charset="-122"/>
              </a:rPr>
              <a:t>    </a:t>
            </a:r>
            <a:r>
              <a:rPr lang="zh-CN" altLang="en-US" sz="2000" dirty="0" smtClean="0">
                <a:latin typeface="宋体" panose="02010600030101010101" pitchFamily="2" charset="-122"/>
                <a:ea typeface="宋体" panose="02010600030101010101" pitchFamily="2" charset="-122"/>
              </a:rPr>
              <a:t>特</a:t>
            </a:r>
            <a:r>
              <a:rPr lang="zh-CN" altLang="en-US" sz="2000" dirty="0" smtClean="0">
                <a:latin typeface="宋体" panose="02010600030101010101" pitchFamily="2" charset="-122"/>
                <a:ea typeface="宋体" panose="02010600030101010101" pitchFamily="2" charset="-122"/>
              </a:rPr>
              <a:t>鲁</a:t>
            </a:r>
            <a:r>
              <a:rPr lang="zh-CN" altLang="en-US" sz="2000" dirty="0" smtClean="0">
                <a:latin typeface="宋体" panose="02010600030101010101" pitchFamily="2" charset="-122"/>
                <a:ea typeface="宋体" panose="02010600030101010101" pitchFamily="2" charset="-122"/>
              </a:rPr>
              <a:t>利</a:t>
            </a:r>
            <a:r>
              <a:rPr lang="zh-CN" altLang="en-US" sz="2000" dirty="0" smtClean="0">
                <a:latin typeface="宋体" panose="02010600030101010101" pitchFamily="2" charset="-122"/>
                <a:ea typeface="宋体" panose="02010600030101010101" pitchFamily="2" charset="-122"/>
              </a:rPr>
              <a:t>冬</a:t>
            </a:r>
            <a:r>
              <a:rPr lang="zh-CN" altLang="en-US" sz="2000" dirty="0" smtClean="0">
                <a:latin typeface="宋体" panose="02010600030101010101" pitchFamily="2" charset="-122"/>
                <a:ea typeface="宋体" panose="02010600030101010101" pitchFamily="2" charset="-122"/>
              </a:rPr>
              <a:t>暖夏凉</a:t>
            </a:r>
            <a:r>
              <a:rPr lang="zh-CN" altLang="en-US" sz="2000" dirty="0" smtClean="0">
                <a:latin typeface="宋体" panose="02010600030101010101" pitchFamily="2" charset="-122"/>
                <a:ea typeface="宋体" panose="02010600030101010101" pitchFamily="2" charset="-122"/>
              </a:rPr>
              <a:t>，是普利亚的特色建筑。常</a:t>
            </a:r>
            <a:r>
              <a:rPr lang="zh-CN" altLang="en-US" sz="2000" dirty="0" smtClean="0">
                <a:latin typeface="宋体" panose="02010600030101010101" pitchFamily="2" charset="-122"/>
                <a:ea typeface="宋体" panose="02010600030101010101" pitchFamily="2" charset="-122"/>
              </a:rPr>
              <a:t>见于葡萄园、橄榄园等人们进行耕作的地方，用于存放劳动工具</a:t>
            </a:r>
            <a:r>
              <a:rPr lang="zh-CN" altLang="en-US" sz="2000" dirty="0" smtClean="0">
                <a:latin typeface="宋体" panose="02010600030101010101" pitchFamily="2" charset="-122"/>
                <a:ea typeface="宋体" panose="02010600030101010101" pitchFamily="2" charset="-122"/>
              </a:rPr>
              <a:t>及躲</a:t>
            </a:r>
            <a:r>
              <a:rPr lang="zh-CN" altLang="en-US" sz="2000" dirty="0" smtClean="0">
                <a:latin typeface="宋体" panose="02010600030101010101" pitchFamily="2" charset="-122"/>
                <a:ea typeface="宋体" panose="02010600030101010101" pitchFamily="2" charset="-122"/>
              </a:rPr>
              <a:t>避恶劣天气等。在风塔酒庄的葡萄园中也有很多楚利，你可以随时进去躲避一下普利亚的酷暑</a:t>
            </a:r>
            <a:r>
              <a:rPr lang="zh-CN" altLang="en-US" sz="2000" dirty="0" smtClean="0">
                <a:latin typeface="宋体" panose="02010600030101010101" pitchFamily="2" charset="-122"/>
                <a:ea typeface="宋体" panose="02010600030101010101" pitchFamily="2" charset="-122"/>
              </a:rPr>
              <a:t>。</a:t>
            </a:r>
            <a:endParaRPr lang="en-US" altLang="zh-CN" sz="2000" dirty="0" smtClean="0">
              <a:latin typeface="宋体" panose="02010600030101010101" pitchFamily="2" charset="-122"/>
              <a:ea typeface="宋体" panose="02010600030101010101" pitchFamily="2" charset="-122"/>
            </a:endParaRPr>
          </a:p>
          <a:p>
            <a:pPr latinLnBrk="0"/>
            <a:r>
              <a:rPr lang="en-US" altLang="zh-CN" sz="2000" dirty="0" smtClean="0">
                <a:latin typeface="宋体" panose="02010600030101010101" pitchFamily="2" charset="-122"/>
                <a:ea typeface="宋体" panose="02010600030101010101" pitchFamily="2" charset="-122"/>
              </a:rPr>
              <a:t> </a:t>
            </a:r>
            <a:r>
              <a:rPr lang="en-US" altLang="zh-CN" sz="2000" dirty="0" smtClean="0">
                <a:latin typeface="宋体" panose="02010600030101010101" pitchFamily="2" charset="-122"/>
                <a:ea typeface="宋体" panose="02010600030101010101" pitchFamily="2" charset="-122"/>
              </a:rPr>
              <a:t>   </a:t>
            </a:r>
            <a:r>
              <a:rPr lang="zh-CN" altLang="en-US" sz="2000" dirty="0" smtClean="0">
                <a:latin typeface="宋体" panose="02010600030101010101" pitchFamily="2" charset="-122"/>
                <a:ea typeface="宋体" panose="02010600030101010101" pitchFamily="2" charset="-122"/>
              </a:rPr>
              <a:t>关</a:t>
            </a:r>
            <a:r>
              <a:rPr lang="zh-CN" altLang="en-US" sz="2000" dirty="0" smtClean="0">
                <a:latin typeface="宋体" panose="02010600030101010101" pitchFamily="2" charset="-122"/>
                <a:ea typeface="宋体" panose="02010600030101010101" pitchFamily="2" charset="-122"/>
              </a:rPr>
              <a:t>于特鲁利的来历，有各种不同的记载。最有趣的说法是，特鲁利是当地老百姓聪明应对官府暴政苛税</a:t>
            </a:r>
            <a:r>
              <a:rPr lang="zh-CN" altLang="en-US" sz="2000" dirty="0" smtClean="0">
                <a:latin typeface="宋体" panose="02010600030101010101" pitchFamily="2" charset="-122"/>
                <a:ea typeface="宋体" panose="02010600030101010101" pitchFamily="2" charset="-122"/>
              </a:rPr>
              <a:t>的产</a:t>
            </a:r>
            <a:r>
              <a:rPr lang="zh-CN" altLang="en-US" sz="2000" dirty="0" smtClean="0">
                <a:latin typeface="宋体" panose="02010600030101010101" pitchFamily="2" charset="-122"/>
                <a:ea typeface="宋体" panose="02010600030101010101" pitchFamily="2" charset="-122"/>
              </a:rPr>
              <a:t>物。</a:t>
            </a:r>
            <a:r>
              <a:rPr lang="en-US" altLang="zh-CN" sz="2000" dirty="0" smtClean="0">
                <a:latin typeface="宋体" panose="02010600030101010101" pitchFamily="2" charset="-122"/>
                <a:ea typeface="宋体" panose="02010600030101010101" pitchFamily="2" charset="-122"/>
              </a:rPr>
              <a:t>17</a:t>
            </a:r>
            <a:r>
              <a:rPr lang="zh-CN" altLang="en-US" sz="2000" dirty="0" smtClean="0">
                <a:latin typeface="宋体" panose="02010600030101010101" pitchFamily="2" charset="-122"/>
                <a:ea typeface="宋体" panose="02010600030101010101" pitchFamily="2" charset="-122"/>
              </a:rPr>
              <a:t>世纪时，由于房子一旦盖好就得开始缴纳房屋税，当地居民为了避开房屋重税，创造出了这种没有任何材料做粘合剂的建造。最关键的环节是，在堆砌屋顶的石块中设置一个活动石块作为机关，只要抽动这个活动石块，屋顶就会整体塌落，成为一堆乱石，显示这里无人居住或房子还没有完工，因而也就不用缴纳房屋税了。</a:t>
            </a:r>
            <a:endParaRPr lang="en-US" altLang="zh-CN" sz="2000" dirty="0" smtClean="0">
              <a:latin typeface="宋体" panose="02010600030101010101" pitchFamily="2" charset="-122"/>
              <a:ea typeface="宋体" panose="02010600030101010101" pitchFamily="2" charset="-122"/>
            </a:endParaRPr>
          </a:p>
          <a:p>
            <a:pPr latinLnBrk="0"/>
            <a:r>
              <a:rPr lang="zh-CN" altLang="en-US" sz="2000" dirty="0" smtClean="0">
                <a:latin typeface="宋体" panose="02010600030101010101" pitchFamily="2" charset="-122"/>
                <a:ea typeface="宋体" panose="02010600030101010101" pitchFamily="2" charset="-122"/>
              </a:rPr>
              <a:t>    值得一提的是</a:t>
            </a:r>
            <a:r>
              <a:rPr lang="en-US" altLang="zh-CN" sz="2000" dirty="0" smtClean="0">
                <a:latin typeface="宋体" panose="02010600030101010101" pitchFamily="2" charset="-122"/>
                <a:ea typeface="宋体" panose="02010600030101010101" pitchFamily="2" charset="-122"/>
              </a:rPr>
              <a:t>Alberobello</a:t>
            </a:r>
            <a:r>
              <a:rPr lang="zh-CN" altLang="en-US" sz="2000" dirty="0" smtClean="0">
                <a:latin typeface="宋体" panose="02010600030101010101" pitchFamily="2" charset="-122"/>
                <a:ea typeface="宋体" panose="02010600030101010101" pitchFamily="2" charset="-122"/>
              </a:rPr>
              <a:t>（阿尔贝罗贝洛）小镇，这里</a:t>
            </a:r>
            <a:r>
              <a:rPr lang="zh-CN" altLang="en-US" sz="2000" dirty="0" smtClean="0">
                <a:latin typeface="宋体" panose="02010600030101010101" pitchFamily="2" charset="-122"/>
                <a:ea typeface="宋体" panose="02010600030101010101" pitchFamily="2" charset="-122"/>
              </a:rPr>
              <a:t>将特鲁利建</a:t>
            </a:r>
            <a:r>
              <a:rPr lang="zh-CN" altLang="en-US" sz="2000" dirty="0" smtClean="0">
                <a:latin typeface="宋体" panose="02010600030101010101" pitchFamily="2" charset="-122"/>
                <a:ea typeface="宋体" panose="02010600030101010101" pitchFamily="2" charset="-122"/>
              </a:rPr>
              <a:t>筑艺术发扬到了极致。小镇有“蘑菇村”的别名，是世界闻名的旅游胜地。</a:t>
            </a:r>
            <a:endParaRPr lang="en-US" altLang="zh-CN" sz="2000" dirty="0" smtClean="0">
              <a:latin typeface="宋体" panose="02010600030101010101" pitchFamily="2" charset="-122"/>
              <a:ea typeface="宋体" panose="02010600030101010101" pitchFamily="2" charset="-122"/>
            </a:endParaRPr>
          </a:p>
          <a:p>
            <a:pPr latinLnBrk="0"/>
            <a:r>
              <a:rPr lang="en-US" altLang="zh-CN" sz="2000" dirty="0" smtClean="0">
                <a:latin typeface="宋体" panose="02010600030101010101" pitchFamily="2" charset="-122"/>
                <a:ea typeface="宋体" panose="02010600030101010101" pitchFamily="2" charset="-122"/>
              </a:rPr>
              <a:t>    </a:t>
            </a:r>
            <a:r>
              <a:rPr lang="zh-CN" altLang="en-US" sz="2000" dirty="0" smtClean="0">
                <a:latin typeface="宋体" panose="02010600030101010101" pitchFamily="2" charset="-122"/>
                <a:ea typeface="宋体" panose="02010600030101010101" pitchFamily="2" charset="-122"/>
              </a:rPr>
              <a:t>小镇</a:t>
            </a:r>
            <a:r>
              <a:rPr lang="zh-CN" altLang="en-US" sz="2000" dirty="0" smtClean="0">
                <a:latin typeface="宋体" panose="02010600030101010101" pitchFamily="2" charset="-122"/>
                <a:ea typeface="宋体" panose="02010600030101010101" pitchFamily="2" charset="-122"/>
              </a:rPr>
              <a:t>上特鲁利的</a:t>
            </a:r>
            <a:r>
              <a:rPr lang="zh-CN" altLang="en-US" sz="2000" dirty="0" smtClean="0">
                <a:latin typeface="宋体" panose="02010600030101010101" pitchFamily="2" charset="-122"/>
                <a:ea typeface="宋体" panose="02010600030101010101" pitchFamily="2" charset="-122"/>
              </a:rPr>
              <a:t>特点是没有柱、梁，也没有粘合剂，只是由附近地区采集来的石灰石的石块相互搭</a:t>
            </a:r>
            <a:r>
              <a:rPr lang="zh-CN" altLang="en-US" sz="2000" dirty="0" smtClean="0">
                <a:latin typeface="宋体" panose="02010600030101010101" pitchFamily="2" charset="-122"/>
                <a:ea typeface="宋体" panose="02010600030101010101" pitchFamily="2" charset="-122"/>
              </a:rPr>
              <a:t>接，堆</a:t>
            </a:r>
            <a:r>
              <a:rPr lang="zh-CN" altLang="en-US" sz="2000" dirty="0" smtClean="0">
                <a:latin typeface="宋体" panose="02010600030101010101" pitchFamily="2" charset="-122"/>
                <a:ea typeface="宋体" panose="02010600030101010101" pitchFamily="2" charset="-122"/>
              </a:rPr>
              <a:t>砌而</a:t>
            </a:r>
            <a:r>
              <a:rPr lang="zh-CN" altLang="en-US" sz="2000" dirty="0" smtClean="0">
                <a:latin typeface="宋体" panose="02010600030101010101" pitchFamily="2" charset="-122"/>
                <a:ea typeface="宋体" panose="02010600030101010101" pitchFamily="2" charset="-122"/>
              </a:rPr>
              <a:t>成；墙</a:t>
            </a:r>
            <a:r>
              <a:rPr lang="zh-CN" altLang="en-US" sz="2000" dirty="0" smtClean="0">
                <a:latin typeface="宋体" panose="02010600030101010101" pitchFamily="2" charset="-122"/>
                <a:ea typeface="宋体" panose="02010600030101010101" pitchFamily="2" charset="-122"/>
              </a:rPr>
              <a:t>壁用石灰涂成白色，屋顶用灰色的扁平石板堆成圆锥形。一排排错落有致</a:t>
            </a:r>
            <a:r>
              <a:rPr lang="zh-CN" altLang="en-US" sz="2000" dirty="0" smtClean="0">
                <a:latin typeface="宋体" panose="02010600030101010101" pitchFamily="2" charset="-122"/>
                <a:ea typeface="宋体" panose="02010600030101010101" pitchFamily="2" charset="-122"/>
              </a:rPr>
              <a:t>的特鲁利，</a:t>
            </a:r>
            <a:r>
              <a:rPr lang="zh-CN" altLang="en-US" sz="2000" dirty="0" smtClean="0">
                <a:latin typeface="宋体" panose="02010600030101010101" pitchFamily="2" charset="-122"/>
                <a:ea typeface="宋体" panose="02010600030101010101" pitchFamily="2" charset="-122"/>
              </a:rPr>
              <a:t>不仅因外观独特而成为一种很有观赏价值的建筑艺术，同时还是古代无灰泥建筑技术的典型代表。因此，小镇于</a:t>
            </a:r>
            <a:r>
              <a:rPr lang="en-US" altLang="zh-CN" sz="2000" dirty="0" smtClean="0">
                <a:latin typeface="宋体" panose="02010600030101010101" pitchFamily="2" charset="-122"/>
                <a:ea typeface="宋体" panose="02010600030101010101" pitchFamily="2" charset="-122"/>
              </a:rPr>
              <a:t>1996</a:t>
            </a:r>
            <a:r>
              <a:rPr lang="zh-CN" altLang="en-US" sz="2000" dirty="0" smtClean="0">
                <a:latin typeface="宋体" panose="02010600030101010101" pitchFamily="2" charset="-122"/>
                <a:ea typeface="宋体" panose="02010600030101010101" pitchFamily="2" charset="-122"/>
              </a:rPr>
              <a:t>年被联合国教科文组织评为世界文化遗产。</a:t>
            </a:r>
          </a:p>
          <a:p>
            <a:pPr latinLnBrk="0"/>
            <a:r>
              <a:rPr lang="zh-CN" altLang="en-US" sz="2000" dirty="0" smtClean="0">
                <a:latin typeface="宋体" panose="02010600030101010101" pitchFamily="2" charset="-122"/>
                <a:ea typeface="宋体" panose="02010600030101010101" pitchFamily="2" charset="-122"/>
              </a:rPr>
              <a:t> </a:t>
            </a:r>
            <a:endParaRPr lang="en-US" altLang="zh-CN" sz="2000" dirty="0" smtClean="0">
              <a:latin typeface="宋体" panose="02010600030101010101" pitchFamily="2" charset="-122"/>
              <a:ea typeface="宋体" panose="02010600030101010101" pitchFamily="2" charset="-122"/>
            </a:endParaRPr>
          </a:p>
          <a:p>
            <a:pPr marL="120650" indent="-120650" algn="just"/>
            <a:r>
              <a:rPr lang="zh-CN" altLang="en-US" dirty="0" smtClean="0"/>
              <a:t/>
            </a:r>
            <a:br>
              <a:rPr lang="zh-CN" altLang="en-US" dirty="0" smtClean="0"/>
            </a:br>
            <a:endParaRPr lang="zh-CN" altLang="en-US" dirty="0" smtClean="0">
              <a:latin typeface="宋体" panose="02010600030101010101" pitchFamily="2" charset="-122"/>
              <a:ea typeface="宋体" panose="02010600030101010101" pitchFamily="2" charset="-122"/>
            </a:endParaRPr>
          </a:p>
          <a:p>
            <a:pPr marL="120650" indent="-120650"/>
            <a:r>
              <a:rPr lang="en-US" altLang="zh-CN" dirty="0" smtClean="0">
                <a:ea typeface="宋体" panose="02010600030101010101" pitchFamily="2" charset="-122"/>
              </a:rPr>
              <a:t>   </a:t>
            </a:r>
            <a:endParaRPr lang="en-US" altLang="zh-CN" dirty="0">
              <a:ea typeface="宋体" panose="02010600030101010101" pitchFamily="2" charset="-122"/>
            </a:endParaRPr>
          </a:p>
        </p:txBody>
      </p:sp>
    </p:spTree>
  </p:cSld>
  <p:clrMapOvr>
    <a:masterClrMapping/>
  </p:clrMapOvr>
</p:sld>
</file>

<file path=ppt/theme/theme1.xml><?xml version="1.0" encoding="utf-8"?>
<a:theme xmlns:a="http://schemas.openxmlformats.org/drawingml/2006/main" name="292TGp_silent night_light">
  <a:themeElements>
    <a:clrScheme name="292TGp_silent night_light 3">
      <a:dk1>
        <a:srgbClr val="000000"/>
      </a:dk1>
      <a:lt1>
        <a:srgbClr val="FFFFFF"/>
      </a:lt1>
      <a:dk2>
        <a:srgbClr val="003366"/>
      </a:dk2>
      <a:lt2>
        <a:srgbClr val="B2B2B2"/>
      </a:lt2>
      <a:accent1>
        <a:srgbClr val="42BAF0"/>
      </a:accent1>
      <a:accent2>
        <a:srgbClr val="959EF3"/>
      </a:accent2>
      <a:accent3>
        <a:srgbClr val="FFFFFF"/>
      </a:accent3>
      <a:accent4>
        <a:srgbClr val="000000"/>
      </a:accent4>
      <a:accent5>
        <a:srgbClr val="B0D9F6"/>
      </a:accent5>
      <a:accent6>
        <a:srgbClr val="878FDC"/>
      </a:accent6>
      <a:hlink>
        <a:srgbClr val="3D7AC3"/>
      </a:hlink>
      <a:folHlink>
        <a:srgbClr val="AF67FF"/>
      </a:folHlink>
    </a:clrScheme>
    <a:fontScheme name="292TGp_silent night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2TGp_silent night_light 1">
        <a:dk1>
          <a:srgbClr val="000000"/>
        </a:dk1>
        <a:lt1>
          <a:srgbClr val="FFFFFF"/>
        </a:lt1>
        <a:dk2>
          <a:srgbClr val="006699"/>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92TGp_silent night_light 2">
        <a:dk1>
          <a:srgbClr val="000000"/>
        </a:dk1>
        <a:lt1>
          <a:srgbClr val="FFFFFF"/>
        </a:lt1>
        <a:dk2>
          <a:srgbClr val="660033"/>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92TGp_silent night_light 3">
        <a:dk1>
          <a:srgbClr val="000000"/>
        </a:dk1>
        <a:lt1>
          <a:srgbClr val="FFFFFF"/>
        </a:lt1>
        <a:dk2>
          <a:srgbClr val="003366"/>
        </a:dk2>
        <a:lt2>
          <a:srgbClr val="B2B2B2"/>
        </a:lt2>
        <a:accent1>
          <a:srgbClr val="42BAF0"/>
        </a:accent1>
        <a:accent2>
          <a:srgbClr val="959EF3"/>
        </a:accent2>
        <a:accent3>
          <a:srgbClr val="FFFFFF"/>
        </a:accent3>
        <a:accent4>
          <a:srgbClr val="000000"/>
        </a:accent4>
        <a:accent5>
          <a:srgbClr val="B0D9F6"/>
        </a:accent5>
        <a:accent6>
          <a:srgbClr val="878FDC"/>
        </a:accent6>
        <a:hlink>
          <a:srgbClr val="3D7AC3"/>
        </a:hlink>
        <a:folHlink>
          <a:srgbClr val="AF67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292TGp_silent night_light</Template>
  <TotalTime>186</TotalTime>
  <Words>2138</Words>
  <Application>Microsoft Office PowerPoint</Application>
  <PresentationFormat>全屏显示(4:3)</PresentationFormat>
  <Paragraphs>97</Paragraphs>
  <Slides>16</Slides>
  <Notes>2</Notes>
  <HiddenSlides>0</HiddenSlides>
  <MMClips>0</MMClips>
  <ScaleCrop>false</ScaleCrop>
  <HeadingPairs>
    <vt:vector size="4" baseType="variant">
      <vt:variant>
        <vt:lpstr>主题</vt:lpstr>
      </vt:variant>
      <vt:variant>
        <vt:i4>1</vt:i4>
      </vt:variant>
      <vt:variant>
        <vt:lpstr>幻灯片标题</vt:lpstr>
      </vt:variant>
      <vt:variant>
        <vt:i4>16</vt:i4>
      </vt:variant>
    </vt:vector>
  </HeadingPairs>
  <TitlesOfParts>
    <vt:vector size="17" baseType="lpstr">
      <vt:lpstr>292TGp_silent night_light</vt:lpstr>
      <vt:lpstr>来自意大利南部瑰宝——Puglia（普利亚）</vt:lpstr>
      <vt:lpstr>酒庄介绍</vt:lpstr>
      <vt:lpstr>酒庄历史悠久，景色优美，管理规范</vt:lpstr>
      <vt:lpstr>酒庄历史悠久，景色优美，管理规范</vt:lpstr>
      <vt:lpstr>蒙特城堡（Castel del Monte）</vt:lpstr>
      <vt:lpstr>蒙特城堡（Castel del Monte）</vt:lpstr>
      <vt:lpstr>蒙特城堡，蒙特城堡产区</vt:lpstr>
      <vt:lpstr>Trulli建筑, Alberobello小镇</vt:lpstr>
      <vt:lpstr>Trulli建筑, Alberobello小镇</vt:lpstr>
      <vt:lpstr>风塔帝国黑标经典红葡萄酒</vt:lpstr>
      <vt:lpstr>风塔帝国白标精选红葡萄酒</vt:lpstr>
      <vt:lpstr>朋友集结号红葡萄酒</vt:lpstr>
      <vt:lpstr>佩达尔单一园珍藏干红葡萄酒</vt:lpstr>
      <vt:lpstr>一九一三老藤红葡萄酒</vt:lpstr>
      <vt:lpstr>维利塔斯桃红葡萄酒</vt:lpstr>
      <vt:lpstr>                         来自意大利南部瑰宝——Puglia普利亚</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 Template</dc:title>
  <dc:creator>luobo</dc:creator>
  <cp:lastModifiedBy>Sky123.Org</cp:lastModifiedBy>
  <cp:revision>336</cp:revision>
  <dcterms:created xsi:type="dcterms:W3CDTF">2013-04-25T09:02:00Z</dcterms:created>
  <dcterms:modified xsi:type="dcterms:W3CDTF">2019-06-03T13:45:07Z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